
<file path=[Content_Types].xml><?xml version="1.0" encoding="utf-8"?>
<Types xmlns="http://schemas.openxmlformats.org/package/2006/content-types">
  <Override PartName="/_rels/.rels" ContentType="application/vnd.openxmlformats-package.relationships+xml"/>
  <Override PartName="/ppt/_rels/presentation.xml.rels" ContentType="application/vnd.openxmlformats-package.relationships+xml"/>
  <Override PartName="/ppt/slides/_rels/slide18.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6.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5.xml.rels" ContentType="application/vnd.openxmlformats-package.relationships+xml"/>
  <Override PartName="/ppt/slides/_rels/slide17.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3.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1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Layouts/slideLayout24.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3.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2.xml" ContentType="application/vnd.openxmlformats-officedocument.presentationml.slideLayout+xml"/>
  <Override PartName="/ppt/slideLayouts/slideLayout9.xml" ContentType="application/vnd.openxmlformats-officedocument.presentationml.slideLayout+xml"/>
  <Override PartName="/ppt/slideLayouts/slideLayout1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8.xml.rels" ContentType="application/vnd.openxmlformats-package.relationships+xml"/>
  <Override PartName="/ppt/slideLayouts/_rels/slideLayout17.xml.rels" ContentType="application/vnd.openxmlformats-package.relationships+xml"/>
  <Override PartName="/ppt/slideLayouts/_rels/slideLayout16.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5.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6.xml.rels" ContentType="application/vnd.openxmlformats-package.relationships+xml"/>
  <Override PartName="/ppt/slideLayouts/_rels/slideLayout1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1.xml" ContentType="application/vnd.openxmlformats-officedocument.theme+xml"/>
  <Override PartName="/ppt/media/image17.jpeg" ContentType="image/jpeg"/>
  <Override PartName="/ppt/media/image14.png" ContentType="image/png"/>
  <Override PartName="/ppt/media/image16.png" ContentType="image/png"/>
  <Override PartName="/ppt/media/image13.png" ContentType="image/png"/>
  <Override PartName="/ppt/media/image12.png" ContentType="image/png"/>
  <Override PartName="/ppt/media/image10.png" ContentType="image/png"/>
  <Override PartName="/ppt/media/image9.png" ContentType="image/png"/>
  <Override PartName="/ppt/media/image15.png" ContentType="image/png"/>
  <Override PartName="/ppt/media/image8.png" ContentType="image/png"/>
  <Override PartName="/ppt/media/image6.png" ContentType="image/png"/>
  <Override PartName="/ppt/media/image5.png" ContentType="image/png"/>
  <Override PartName="/ppt/media/image4.png" ContentType="image/png"/>
  <Override PartName="/ppt/media/image7.png" ContentType="image/png"/>
  <Override PartName="/ppt/media/image3.png" ContentType="image/png"/>
  <Override PartName="/ppt/media/image2.png" ContentType="image/png"/>
  <Override PartName="/ppt/media/image1.png" ContentType="image/png"/>
  <Override PartName="/ppt/media/image11.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presentation.xml" ContentType="application/vnd.openxmlformats-officedocument.presentationml.presentation.main+xml"/>
</Types>
</file>

<file path=_rels/.rels><?xml version="1.0" encoding="UTF-8"?>
<Relationships xmlns="http://schemas.openxmlformats.org/package/2006/relationships"><Relationship Id="rId1"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33" name="PlaceHolder 2"/>
          <p:cNvSpPr>
            <a:spLocks noGrp="1"/>
          </p:cNvSpPr>
          <p:nvPr>
            <p:ph type="body"/>
          </p:nvPr>
        </p:nvSpPr>
        <p:spPr>
          <a:xfrm>
            <a:off x="1103400" y="2053080"/>
            <a:ext cx="8946360" cy="2000880"/>
          </a:xfrm>
          <a:prstGeom prst="rect">
            <a:avLst/>
          </a:prstGeom>
        </p:spPr>
        <p:txBody>
          <a:bodyPr lIns="0" rIns="0" tIns="0" bIns="0"/>
          <a:p>
            <a:endParaRPr/>
          </a:p>
        </p:txBody>
      </p:sp>
      <p:sp>
        <p:nvSpPr>
          <p:cNvPr id="34" name="PlaceHolder 3"/>
          <p:cNvSpPr>
            <a:spLocks noGrp="1"/>
          </p:cNvSpPr>
          <p:nvPr>
            <p:ph type="body"/>
          </p:nvPr>
        </p:nvSpPr>
        <p:spPr>
          <a:xfrm>
            <a:off x="1103400" y="4244400"/>
            <a:ext cx="8946360" cy="200088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36"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37"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38" name="PlaceHolder 4"/>
          <p:cNvSpPr>
            <a:spLocks noGrp="1"/>
          </p:cNvSpPr>
          <p:nvPr>
            <p:ph type="body"/>
          </p:nvPr>
        </p:nvSpPr>
        <p:spPr>
          <a:xfrm>
            <a:off x="5687640" y="4244400"/>
            <a:ext cx="4365720" cy="2000880"/>
          </a:xfrm>
          <a:prstGeom prst="rect">
            <a:avLst/>
          </a:prstGeom>
        </p:spPr>
        <p:txBody>
          <a:bodyPr lIns="0" rIns="0" tIns="0" bIns="0"/>
          <a:p>
            <a:endParaRPr/>
          </a:p>
        </p:txBody>
      </p:sp>
      <p:sp>
        <p:nvSpPr>
          <p:cNvPr id="39" name="PlaceHolder 5"/>
          <p:cNvSpPr>
            <a:spLocks noGrp="1"/>
          </p:cNvSpPr>
          <p:nvPr>
            <p:ph type="body"/>
          </p:nvPr>
        </p:nvSpPr>
        <p:spPr>
          <a:xfrm>
            <a:off x="1103400" y="4244400"/>
            <a:ext cx="4365720" cy="200088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41" name="PlaceHolder 2"/>
          <p:cNvSpPr>
            <a:spLocks noGrp="1"/>
          </p:cNvSpPr>
          <p:nvPr>
            <p:ph type="body"/>
          </p:nvPr>
        </p:nvSpPr>
        <p:spPr>
          <a:xfrm>
            <a:off x="1103400" y="2053080"/>
            <a:ext cx="8946360" cy="4195080"/>
          </a:xfrm>
          <a:prstGeom prst="rect">
            <a:avLst/>
          </a:prstGeom>
        </p:spPr>
        <p:txBody>
          <a:bodyPr lIns="0" rIns="0" tIns="0" bIns="0"/>
          <a:p>
            <a:endParaRPr/>
          </a:p>
        </p:txBody>
      </p:sp>
      <p:sp>
        <p:nvSpPr>
          <p:cNvPr id="42" name="PlaceHolder 3"/>
          <p:cNvSpPr>
            <a:spLocks noGrp="1"/>
          </p:cNvSpPr>
          <p:nvPr>
            <p:ph type="body"/>
          </p:nvPr>
        </p:nvSpPr>
        <p:spPr>
          <a:xfrm>
            <a:off x="1103400" y="2053080"/>
            <a:ext cx="8946360" cy="4195080"/>
          </a:xfrm>
          <a:prstGeom prst="rect">
            <a:avLst/>
          </a:prstGeom>
        </p:spPr>
        <p:txBody>
          <a:bodyPr lIns="0" rIns="0" tIns="0" bIns="0"/>
          <a:p>
            <a:endParaRPr/>
          </a:p>
        </p:txBody>
      </p:sp>
      <p:pic>
        <p:nvPicPr>
          <p:cNvPr id="43" name="" descr=""/>
          <p:cNvPicPr/>
          <p:nvPr/>
        </p:nvPicPr>
        <p:blipFill>
          <a:blip r:embed="rId2"/>
          <a:stretch>
            <a:fillRect/>
          </a:stretch>
        </p:blipFill>
        <p:spPr>
          <a:xfrm>
            <a:off x="2947320" y="2052720"/>
            <a:ext cx="5257800" cy="4195080"/>
          </a:xfrm>
          <a:prstGeom prst="rect">
            <a:avLst/>
          </a:prstGeom>
          <a:ln>
            <a:noFill/>
          </a:ln>
        </p:spPr>
      </p:pic>
      <p:pic>
        <p:nvPicPr>
          <p:cNvPr id="44" name="" descr=""/>
          <p:cNvPicPr/>
          <p:nvPr/>
        </p:nvPicPr>
        <p:blipFill>
          <a:blip r:embed="rId3"/>
          <a:stretch>
            <a:fillRect/>
          </a:stretch>
        </p:blipFill>
        <p:spPr>
          <a:xfrm>
            <a:off x="2947320" y="2052720"/>
            <a:ext cx="5257800" cy="41950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57" name="PlaceHolder 2"/>
          <p:cNvSpPr>
            <a:spLocks noGrp="1"/>
          </p:cNvSpPr>
          <p:nvPr>
            <p:ph type="subTitle"/>
          </p:nvPr>
        </p:nvSpPr>
        <p:spPr>
          <a:xfrm>
            <a:off x="1103400" y="2053080"/>
            <a:ext cx="8946360" cy="4195440"/>
          </a:xfrm>
          <a:prstGeom prst="rect">
            <a:avLst/>
          </a:prstGeom>
        </p:spPr>
        <p:txBody>
          <a:bodyPr lIns="0" rIns="0" tIns="0" bIns="0" anchor="ctr"/>
          <a:p>
            <a:pPr algn="ctr"/>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59" name="PlaceHolder 2"/>
          <p:cNvSpPr>
            <a:spLocks noGrp="1"/>
          </p:cNvSpPr>
          <p:nvPr>
            <p:ph type="body"/>
          </p:nvPr>
        </p:nvSpPr>
        <p:spPr>
          <a:xfrm>
            <a:off x="1103400" y="2053080"/>
            <a:ext cx="8946360" cy="4195080"/>
          </a:xfrm>
          <a:prstGeom prst="rect">
            <a:avLst/>
          </a:prstGeom>
        </p:spPr>
        <p:txBody>
          <a:bodyPr lIns="0" rIns="0" tIns="0" bIns="0"/>
          <a:p>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61" name="PlaceHolder 2"/>
          <p:cNvSpPr>
            <a:spLocks noGrp="1"/>
          </p:cNvSpPr>
          <p:nvPr>
            <p:ph type="body"/>
          </p:nvPr>
        </p:nvSpPr>
        <p:spPr>
          <a:xfrm>
            <a:off x="1103400" y="2053080"/>
            <a:ext cx="4365720" cy="4195080"/>
          </a:xfrm>
          <a:prstGeom prst="rect">
            <a:avLst/>
          </a:prstGeom>
        </p:spPr>
        <p:txBody>
          <a:bodyPr lIns="0" rIns="0" tIns="0" bIns="0"/>
          <a:p>
            <a:endParaRPr/>
          </a:p>
        </p:txBody>
      </p:sp>
      <p:sp>
        <p:nvSpPr>
          <p:cNvPr id="62" name="PlaceHolder 3"/>
          <p:cNvSpPr>
            <a:spLocks noGrp="1"/>
          </p:cNvSpPr>
          <p:nvPr>
            <p:ph type="body"/>
          </p:nvPr>
        </p:nvSpPr>
        <p:spPr>
          <a:xfrm>
            <a:off x="5687640" y="2053080"/>
            <a:ext cx="4365720" cy="4195080"/>
          </a:xfrm>
          <a:prstGeom prst="rect">
            <a:avLst/>
          </a:prstGeom>
        </p:spPr>
        <p:txBody>
          <a:bodyPr lIns="0" rIns="0" tIns="0" bIns="0"/>
          <a:p>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46200" y="452880"/>
            <a:ext cx="9404280" cy="1400400"/>
          </a:xfrm>
          <a:prstGeom prst="rect">
            <a:avLst/>
          </a:prstGeom>
        </p:spPr>
        <p:txBody>
          <a:bodyPr lIns="0" rIns="0" tIns="0" bIns="0" anchor="ctr"/>
          <a:p>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46200" y="452880"/>
            <a:ext cx="9404280" cy="6491520"/>
          </a:xfrm>
          <a:prstGeom prst="rect">
            <a:avLst/>
          </a:prstGeom>
        </p:spPr>
        <p:txBody>
          <a:bodyPr lIns="0" rIns="0" tIns="0" bIns="0" anchor="ctr"/>
          <a:p>
            <a:pPr algn="ctr"/>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66"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67" name="PlaceHolder 3"/>
          <p:cNvSpPr>
            <a:spLocks noGrp="1"/>
          </p:cNvSpPr>
          <p:nvPr>
            <p:ph type="body"/>
          </p:nvPr>
        </p:nvSpPr>
        <p:spPr>
          <a:xfrm>
            <a:off x="1103400" y="4244400"/>
            <a:ext cx="4365720" cy="2000880"/>
          </a:xfrm>
          <a:prstGeom prst="rect">
            <a:avLst/>
          </a:prstGeom>
        </p:spPr>
        <p:txBody>
          <a:bodyPr lIns="0" rIns="0" tIns="0" bIns="0"/>
          <a:p>
            <a:endParaRPr/>
          </a:p>
        </p:txBody>
      </p:sp>
      <p:sp>
        <p:nvSpPr>
          <p:cNvPr id="68" name="PlaceHolder 4"/>
          <p:cNvSpPr>
            <a:spLocks noGrp="1"/>
          </p:cNvSpPr>
          <p:nvPr>
            <p:ph type="body"/>
          </p:nvPr>
        </p:nvSpPr>
        <p:spPr>
          <a:xfrm>
            <a:off x="5687640" y="2053080"/>
            <a:ext cx="4365720" cy="4195080"/>
          </a:xfrm>
          <a:prstGeom prst="rect">
            <a:avLst/>
          </a:prstGeom>
        </p:spPr>
        <p:txBody>
          <a:bodyPr lIns="0" rIns="0" tIns="0" bIns="0"/>
          <a:p>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12" name="PlaceHolder 2"/>
          <p:cNvSpPr>
            <a:spLocks noGrp="1"/>
          </p:cNvSpPr>
          <p:nvPr>
            <p:ph type="subTitle"/>
          </p:nvPr>
        </p:nvSpPr>
        <p:spPr>
          <a:xfrm>
            <a:off x="1103400" y="2053080"/>
            <a:ext cx="8946360" cy="4195440"/>
          </a:xfrm>
          <a:prstGeom prst="rect">
            <a:avLst/>
          </a:prstGeom>
        </p:spPr>
        <p:txBody>
          <a:bodyPr lIns="0" rIns="0" tIns="0" bIns="0" anchor="ctr"/>
          <a:p>
            <a:pPr algn="ctr"/>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70" name="PlaceHolder 2"/>
          <p:cNvSpPr>
            <a:spLocks noGrp="1"/>
          </p:cNvSpPr>
          <p:nvPr>
            <p:ph type="body"/>
          </p:nvPr>
        </p:nvSpPr>
        <p:spPr>
          <a:xfrm>
            <a:off x="1103400" y="2053080"/>
            <a:ext cx="4365720" cy="4195080"/>
          </a:xfrm>
          <a:prstGeom prst="rect">
            <a:avLst/>
          </a:prstGeom>
        </p:spPr>
        <p:txBody>
          <a:bodyPr lIns="0" rIns="0" tIns="0" bIns="0"/>
          <a:p>
            <a:endParaRPr/>
          </a:p>
        </p:txBody>
      </p:sp>
      <p:sp>
        <p:nvSpPr>
          <p:cNvPr id="71"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72" name="PlaceHolder 4"/>
          <p:cNvSpPr>
            <a:spLocks noGrp="1"/>
          </p:cNvSpPr>
          <p:nvPr>
            <p:ph type="body"/>
          </p:nvPr>
        </p:nvSpPr>
        <p:spPr>
          <a:xfrm>
            <a:off x="5687640" y="4244400"/>
            <a:ext cx="4365720" cy="2000880"/>
          </a:xfrm>
          <a:prstGeom prst="rect">
            <a:avLst/>
          </a:prstGeom>
        </p:spPr>
        <p:txBody>
          <a:bodyPr lIns="0" rIns="0" tIns="0" bIns="0"/>
          <a:p>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74"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75"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76" name="PlaceHolder 4"/>
          <p:cNvSpPr>
            <a:spLocks noGrp="1"/>
          </p:cNvSpPr>
          <p:nvPr>
            <p:ph type="body"/>
          </p:nvPr>
        </p:nvSpPr>
        <p:spPr>
          <a:xfrm>
            <a:off x="1103400" y="4244400"/>
            <a:ext cx="8946360" cy="2000880"/>
          </a:xfrm>
          <a:prstGeom prst="rect">
            <a:avLst/>
          </a:prstGeom>
        </p:spPr>
        <p:txBody>
          <a:bodyPr lIns="0" rIns="0" tIns="0" bIns="0"/>
          <a:p>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78" name="PlaceHolder 2"/>
          <p:cNvSpPr>
            <a:spLocks noGrp="1"/>
          </p:cNvSpPr>
          <p:nvPr>
            <p:ph type="body"/>
          </p:nvPr>
        </p:nvSpPr>
        <p:spPr>
          <a:xfrm>
            <a:off x="1103400" y="2053080"/>
            <a:ext cx="8946360" cy="2000880"/>
          </a:xfrm>
          <a:prstGeom prst="rect">
            <a:avLst/>
          </a:prstGeom>
        </p:spPr>
        <p:txBody>
          <a:bodyPr lIns="0" rIns="0" tIns="0" bIns="0"/>
          <a:p>
            <a:endParaRPr/>
          </a:p>
        </p:txBody>
      </p:sp>
      <p:sp>
        <p:nvSpPr>
          <p:cNvPr id="79" name="PlaceHolder 3"/>
          <p:cNvSpPr>
            <a:spLocks noGrp="1"/>
          </p:cNvSpPr>
          <p:nvPr>
            <p:ph type="body"/>
          </p:nvPr>
        </p:nvSpPr>
        <p:spPr>
          <a:xfrm>
            <a:off x="1103400" y="4244400"/>
            <a:ext cx="8946360" cy="2000880"/>
          </a:xfrm>
          <a:prstGeom prst="rect">
            <a:avLst/>
          </a:prstGeom>
        </p:spPr>
        <p:txBody>
          <a:bodyPr lIns="0" rIns="0" tIns="0" bIns="0"/>
          <a:p>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81"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82"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83" name="PlaceHolder 4"/>
          <p:cNvSpPr>
            <a:spLocks noGrp="1"/>
          </p:cNvSpPr>
          <p:nvPr>
            <p:ph type="body"/>
          </p:nvPr>
        </p:nvSpPr>
        <p:spPr>
          <a:xfrm>
            <a:off x="5687640" y="4244400"/>
            <a:ext cx="4365720" cy="2000880"/>
          </a:xfrm>
          <a:prstGeom prst="rect">
            <a:avLst/>
          </a:prstGeom>
        </p:spPr>
        <p:txBody>
          <a:bodyPr lIns="0" rIns="0" tIns="0" bIns="0"/>
          <a:p>
            <a:endParaRPr/>
          </a:p>
        </p:txBody>
      </p:sp>
      <p:sp>
        <p:nvSpPr>
          <p:cNvPr id="84" name="PlaceHolder 5"/>
          <p:cNvSpPr>
            <a:spLocks noGrp="1"/>
          </p:cNvSpPr>
          <p:nvPr>
            <p:ph type="body"/>
          </p:nvPr>
        </p:nvSpPr>
        <p:spPr>
          <a:xfrm>
            <a:off x="1103400" y="4244400"/>
            <a:ext cx="4365720" cy="2000880"/>
          </a:xfrm>
          <a:prstGeom prst="rect">
            <a:avLst/>
          </a:prstGeom>
        </p:spPr>
        <p:txBody>
          <a:bodyPr lIns="0" rIns="0" tIns="0" bIns="0"/>
          <a:p>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86" name="PlaceHolder 2"/>
          <p:cNvSpPr>
            <a:spLocks noGrp="1"/>
          </p:cNvSpPr>
          <p:nvPr>
            <p:ph type="body"/>
          </p:nvPr>
        </p:nvSpPr>
        <p:spPr>
          <a:xfrm>
            <a:off x="1103400" y="2053080"/>
            <a:ext cx="8946360" cy="4195080"/>
          </a:xfrm>
          <a:prstGeom prst="rect">
            <a:avLst/>
          </a:prstGeom>
        </p:spPr>
        <p:txBody>
          <a:bodyPr lIns="0" rIns="0" tIns="0" bIns="0"/>
          <a:p>
            <a:endParaRPr/>
          </a:p>
        </p:txBody>
      </p:sp>
      <p:sp>
        <p:nvSpPr>
          <p:cNvPr id="87" name="PlaceHolder 3"/>
          <p:cNvSpPr>
            <a:spLocks noGrp="1"/>
          </p:cNvSpPr>
          <p:nvPr>
            <p:ph type="body"/>
          </p:nvPr>
        </p:nvSpPr>
        <p:spPr>
          <a:xfrm>
            <a:off x="1103400" y="2053080"/>
            <a:ext cx="8946360" cy="4195080"/>
          </a:xfrm>
          <a:prstGeom prst="rect">
            <a:avLst/>
          </a:prstGeom>
        </p:spPr>
        <p:txBody>
          <a:bodyPr lIns="0" rIns="0" tIns="0" bIns="0"/>
          <a:p>
            <a:endParaRPr/>
          </a:p>
        </p:txBody>
      </p:sp>
      <p:pic>
        <p:nvPicPr>
          <p:cNvPr id="88" name="" descr=""/>
          <p:cNvPicPr/>
          <p:nvPr/>
        </p:nvPicPr>
        <p:blipFill>
          <a:blip r:embed="rId2"/>
          <a:stretch>
            <a:fillRect/>
          </a:stretch>
        </p:blipFill>
        <p:spPr>
          <a:xfrm>
            <a:off x="2947320" y="2052720"/>
            <a:ext cx="5257800" cy="4195080"/>
          </a:xfrm>
          <a:prstGeom prst="rect">
            <a:avLst/>
          </a:prstGeom>
          <a:ln>
            <a:noFill/>
          </a:ln>
        </p:spPr>
      </p:pic>
      <p:pic>
        <p:nvPicPr>
          <p:cNvPr id="89" name="" descr=""/>
          <p:cNvPicPr/>
          <p:nvPr/>
        </p:nvPicPr>
        <p:blipFill>
          <a:blip r:embed="rId3"/>
          <a:stretch>
            <a:fillRect/>
          </a:stretch>
        </p:blipFill>
        <p:spPr>
          <a:xfrm>
            <a:off x="2947320" y="2052720"/>
            <a:ext cx="5257800" cy="41950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14" name="PlaceHolder 2"/>
          <p:cNvSpPr>
            <a:spLocks noGrp="1"/>
          </p:cNvSpPr>
          <p:nvPr>
            <p:ph type="body"/>
          </p:nvPr>
        </p:nvSpPr>
        <p:spPr>
          <a:xfrm>
            <a:off x="1103400" y="2053080"/>
            <a:ext cx="8946360" cy="4195080"/>
          </a:xfrm>
          <a:prstGeom prst="rect">
            <a:avLst/>
          </a:prstGeom>
        </p:spPr>
        <p:txBody>
          <a:bodyPr lIns="0" rIns="0" tIns="0" bIns="0"/>
          <a:p>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16" name="PlaceHolder 2"/>
          <p:cNvSpPr>
            <a:spLocks noGrp="1"/>
          </p:cNvSpPr>
          <p:nvPr>
            <p:ph type="body"/>
          </p:nvPr>
        </p:nvSpPr>
        <p:spPr>
          <a:xfrm>
            <a:off x="1103400" y="2053080"/>
            <a:ext cx="4365720" cy="4195080"/>
          </a:xfrm>
          <a:prstGeom prst="rect">
            <a:avLst/>
          </a:prstGeom>
        </p:spPr>
        <p:txBody>
          <a:bodyPr lIns="0" rIns="0" tIns="0" bIns="0"/>
          <a:p>
            <a:endParaRPr/>
          </a:p>
        </p:txBody>
      </p:sp>
      <p:sp>
        <p:nvSpPr>
          <p:cNvPr id="17" name="PlaceHolder 3"/>
          <p:cNvSpPr>
            <a:spLocks noGrp="1"/>
          </p:cNvSpPr>
          <p:nvPr>
            <p:ph type="body"/>
          </p:nvPr>
        </p:nvSpPr>
        <p:spPr>
          <a:xfrm>
            <a:off x="5687640" y="2053080"/>
            <a:ext cx="4365720" cy="4195080"/>
          </a:xfrm>
          <a:prstGeom prst="rect">
            <a:avLst/>
          </a:prstGeom>
        </p:spPr>
        <p:txBody>
          <a:bodyPr lIns="0" rIns="0" tIns="0" bIns="0"/>
          <a:p>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400"/>
          </a:xfrm>
          <a:prstGeom prst="rect">
            <a:avLst/>
          </a:prstGeom>
        </p:spPr>
        <p:txBody>
          <a:bodyPr lIns="0" rIns="0" tIns="0" bIns="0" anchor="ctr"/>
          <a:p>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52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21"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22" name="PlaceHolder 3"/>
          <p:cNvSpPr>
            <a:spLocks noGrp="1"/>
          </p:cNvSpPr>
          <p:nvPr>
            <p:ph type="body"/>
          </p:nvPr>
        </p:nvSpPr>
        <p:spPr>
          <a:xfrm>
            <a:off x="1103400" y="4244400"/>
            <a:ext cx="4365720" cy="2000880"/>
          </a:xfrm>
          <a:prstGeom prst="rect">
            <a:avLst/>
          </a:prstGeom>
        </p:spPr>
        <p:txBody>
          <a:bodyPr lIns="0" rIns="0" tIns="0" bIns="0"/>
          <a:p>
            <a:endParaRPr/>
          </a:p>
        </p:txBody>
      </p:sp>
      <p:sp>
        <p:nvSpPr>
          <p:cNvPr id="23" name="PlaceHolder 4"/>
          <p:cNvSpPr>
            <a:spLocks noGrp="1"/>
          </p:cNvSpPr>
          <p:nvPr>
            <p:ph type="body"/>
          </p:nvPr>
        </p:nvSpPr>
        <p:spPr>
          <a:xfrm>
            <a:off x="5687640" y="2053080"/>
            <a:ext cx="4365720" cy="419508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25" name="PlaceHolder 2"/>
          <p:cNvSpPr>
            <a:spLocks noGrp="1"/>
          </p:cNvSpPr>
          <p:nvPr>
            <p:ph type="body"/>
          </p:nvPr>
        </p:nvSpPr>
        <p:spPr>
          <a:xfrm>
            <a:off x="1103400" y="2053080"/>
            <a:ext cx="4365720" cy="4195080"/>
          </a:xfrm>
          <a:prstGeom prst="rect">
            <a:avLst/>
          </a:prstGeom>
        </p:spPr>
        <p:txBody>
          <a:bodyPr lIns="0" rIns="0" tIns="0" bIns="0"/>
          <a:p>
            <a:endParaRPr/>
          </a:p>
        </p:txBody>
      </p:sp>
      <p:sp>
        <p:nvSpPr>
          <p:cNvPr id="26"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27" name="PlaceHolder 4"/>
          <p:cNvSpPr>
            <a:spLocks noGrp="1"/>
          </p:cNvSpPr>
          <p:nvPr>
            <p:ph type="body"/>
          </p:nvPr>
        </p:nvSpPr>
        <p:spPr>
          <a:xfrm>
            <a:off x="5687640" y="4244400"/>
            <a:ext cx="4365720" cy="200088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400"/>
          </a:xfrm>
          <a:prstGeom prst="rect">
            <a:avLst/>
          </a:prstGeom>
        </p:spPr>
        <p:txBody>
          <a:bodyPr lIns="0" rIns="0" tIns="0" bIns="0" anchor="ctr"/>
          <a:p>
            <a:endParaRPr/>
          </a:p>
        </p:txBody>
      </p:sp>
      <p:sp>
        <p:nvSpPr>
          <p:cNvPr id="29" name="PlaceHolder 2"/>
          <p:cNvSpPr>
            <a:spLocks noGrp="1"/>
          </p:cNvSpPr>
          <p:nvPr>
            <p:ph type="body"/>
          </p:nvPr>
        </p:nvSpPr>
        <p:spPr>
          <a:xfrm>
            <a:off x="1103400" y="2053080"/>
            <a:ext cx="4365720" cy="2000880"/>
          </a:xfrm>
          <a:prstGeom prst="rect">
            <a:avLst/>
          </a:prstGeom>
        </p:spPr>
        <p:txBody>
          <a:bodyPr lIns="0" rIns="0" tIns="0" bIns="0"/>
          <a:p>
            <a:endParaRPr/>
          </a:p>
        </p:txBody>
      </p:sp>
      <p:sp>
        <p:nvSpPr>
          <p:cNvPr id="30" name="PlaceHolder 3"/>
          <p:cNvSpPr>
            <a:spLocks noGrp="1"/>
          </p:cNvSpPr>
          <p:nvPr>
            <p:ph type="body"/>
          </p:nvPr>
        </p:nvSpPr>
        <p:spPr>
          <a:xfrm>
            <a:off x="5687640" y="2053080"/>
            <a:ext cx="4365720" cy="2000880"/>
          </a:xfrm>
          <a:prstGeom prst="rect">
            <a:avLst/>
          </a:prstGeom>
        </p:spPr>
        <p:txBody>
          <a:bodyPr lIns="0" rIns="0" tIns="0" bIns="0"/>
          <a:p>
            <a:endParaRPr/>
          </a:p>
        </p:txBody>
      </p:sp>
      <p:sp>
        <p:nvSpPr>
          <p:cNvPr id="31" name="PlaceHolder 4"/>
          <p:cNvSpPr>
            <a:spLocks noGrp="1"/>
          </p:cNvSpPr>
          <p:nvPr>
            <p:ph type="body"/>
          </p:nvPr>
        </p:nvSpPr>
        <p:spPr>
          <a:xfrm>
            <a:off x="1103400" y="4244400"/>
            <a:ext cx="8946360" cy="200088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a:fillRect/>
          </a:stretch>
        </p:blipFill>
        <p:spPr>
          <a:xfrm>
            <a:off x="0" y="2669760"/>
            <a:ext cx="4036680" cy="4187880"/>
          </a:xfrm>
          <a:prstGeom prst="rect">
            <a:avLst/>
          </a:prstGeom>
          <a:ln>
            <a:noFill/>
          </a:ln>
        </p:spPr>
      </p:pic>
      <p:pic>
        <p:nvPicPr>
          <p:cNvPr id="1" name="Picture 6" descr=""/>
          <p:cNvPicPr/>
          <p:nvPr/>
        </p:nvPicPr>
        <p:blipFill>
          <a:blip r:embed="rId4"/>
          <a:srcRect l="35631" t="0" r="0" b="0"/>
          <a:stretch>
            <a:fillRect/>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a:gsLst>
              <a:gs pos="0">
                <a:srgbClr val="50b9c1"/>
              </a:gs>
              <a:gs pos="100000">
                <a:srgbClr val="50b9c1"/>
              </a:gs>
            </a:gsLst>
            <a:path path="circle"/>
          </a:gradFill>
          <a:ln w="9360">
            <a:noFill/>
          </a:ln>
        </p:spPr>
      </p:sp>
      <p:pic>
        <p:nvPicPr>
          <p:cNvPr id="3" name="Picture 8" descr=""/>
          <p:cNvPicPr/>
          <p:nvPr/>
        </p:nvPicPr>
        <p:blipFill>
          <a:blip r:embed="rId5"/>
          <a:srcRect l="0" t="28812" r="0" b="0"/>
          <a:stretch>
            <a:fillRect/>
          </a:stretch>
        </p:blipFill>
        <p:spPr>
          <a:xfrm>
            <a:off x="7999560" y="0"/>
            <a:ext cx="1603080" cy="1141200"/>
          </a:xfrm>
          <a:prstGeom prst="rect">
            <a:avLst/>
          </a:prstGeom>
          <a:ln>
            <a:noFill/>
          </a:ln>
        </p:spPr>
      </p:pic>
      <p:pic>
        <p:nvPicPr>
          <p:cNvPr id="4" name="Picture 9" descr=""/>
          <p:cNvPicPr/>
          <p:nvPr/>
        </p:nvPicPr>
        <p:blipFill>
          <a:blip r:embed="rId6"/>
          <a:srcRect l="0" t="0" r="0" b="23297"/>
          <a:stretch>
            <a:fillRect/>
          </a:stretch>
        </p:blipFill>
        <p:spPr>
          <a:xfrm>
            <a:off x="8605800" y="6095880"/>
            <a:ext cx="993240" cy="761760"/>
          </a:xfrm>
          <a:prstGeom prst="rect">
            <a:avLst/>
          </a:prstGeom>
          <a:ln>
            <a:noFill/>
          </a:ln>
        </p:spPr>
      </p:pic>
      <p:sp>
        <p:nvSpPr>
          <p:cNvPr id="5" name="CustomShape 2"/>
          <p:cNvSpPr/>
          <p:nvPr/>
        </p:nvSpPr>
        <p:spPr>
          <a:xfrm>
            <a:off x="10437840" y="0"/>
            <a:ext cx="685440" cy="1142640"/>
          </a:xfrm>
          <a:prstGeom prst="rect">
            <a:avLst/>
          </a:prstGeom>
          <a:solidFill>
            <a:srgbClr val="b01513"/>
          </a:solidFill>
          <a:ln w="9360">
            <a:noFill/>
          </a:ln>
        </p:spPr>
      </p:sp>
      <p:sp>
        <p:nvSpPr>
          <p:cNvPr id="6" name="PlaceHolder 3"/>
          <p:cNvSpPr>
            <a:spLocks noGrp="1"/>
          </p:cNvSpPr>
          <p:nvPr>
            <p:ph type="title"/>
          </p:nvPr>
        </p:nvSpPr>
        <p:spPr>
          <a:xfrm>
            <a:off x="1154880" y="1447920"/>
            <a:ext cx="8825400" cy="3329280"/>
          </a:xfrm>
          <a:prstGeom prst="rect">
            <a:avLst/>
          </a:prstGeom>
        </p:spPr>
        <p:txBody>
          <a:bodyPr anchor="b"/>
          <a:p>
            <a:pPr>
              <a:lnSpc>
                <a:spcPct val="100000"/>
              </a:lnSpc>
            </a:pPr>
            <a:r>
              <a:rPr lang="en-US" sz="7200">
                <a:solidFill>
                  <a:srgbClr val="ebebeb"/>
                </a:solidFill>
                <a:latin typeface="Century Gothic"/>
              </a:rPr>
              <a:t>Click to edit the title text formatClick to edit Master title style</a:t>
            </a:r>
            <a:endParaRPr/>
          </a:p>
        </p:txBody>
      </p:sp>
      <p:sp>
        <p:nvSpPr>
          <p:cNvPr id="7" name="PlaceHolder 4"/>
          <p:cNvSpPr>
            <a:spLocks noGrp="1"/>
          </p:cNvSpPr>
          <p:nvPr>
            <p:ph type="dt"/>
          </p:nvPr>
        </p:nvSpPr>
        <p:spPr>
          <a:xfrm rot="5400000">
            <a:off x="10155600" y="1790640"/>
            <a:ext cx="990360" cy="304560"/>
          </a:xfrm>
          <a:prstGeom prst="rect">
            <a:avLst/>
          </a:prstGeom>
        </p:spPr>
        <p:txBody>
          <a:bodyPr lIns="45720" rIns="45720" tIns="91440" bIns="91440"/>
          <a:p>
            <a:pPr>
              <a:lnSpc>
                <a:spcPct val="100000"/>
              </a:lnSpc>
            </a:pPr>
            <a:r>
              <a:rPr lang="en-GB" sz="1100">
                <a:solidFill>
                  <a:srgbClr val="ffffff"/>
                </a:solidFill>
                <a:latin typeface="Century Gothic"/>
              </a:rPr>
              <a:t>09/02/17</a:t>
            </a:r>
            <a:endParaRPr/>
          </a:p>
        </p:txBody>
      </p:sp>
      <p:sp>
        <p:nvSpPr>
          <p:cNvPr id="8" name="PlaceHolder 5"/>
          <p:cNvSpPr>
            <a:spLocks noGrp="1"/>
          </p:cNvSpPr>
          <p:nvPr>
            <p:ph type="ftr"/>
          </p:nvPr>
        </p:nvSpPr>
        <p:spPr>
          <a:xfrm rot="5400000">
            <a:off x="8951760" y="3225240"/>
            <a:ext cx="3859560" cy="304560"/>
          </a:xfrm>
          <a:prstGeom prst="rect">
            <a:avLst/>
          </a:prstGeom>
        </p:spPr>
        <p:txBody>
          <a:bodyPr lIns="45720" rIns="45720" tIns="91440" bIns="91440" anchor="b"/>
          <a:p>
            <a:endParaRPr/>
          </a:p>
        </p:txBody>
      </p:sp>
      <p:sp>
        <p:nvSpPr>
          <p:cNvPr id="9" name="PlaceHolder 6"/>
          <p:cNvSpPr>
            <a:spLocks noGrp="1"/>
          </p:cNvSpPr>
          <p:nvPr>
            <p:ph type="sldNum"/>
          </p:nvPr>
        </p:nvSpPr>
        <p:spPr>
          <a:xfrm>
            <a:off x="10352520" y="295560"/>
            <a:ext cx="837720" cy="767160"/>
          </a:xfrm>
          <a:prstGeom prst="rect">
            <a:avLst/>
          </a:prstGeom>
        </p:spPr>
        <p:txBody>
          <a:bodyPr anchor="b"/>
          <a:p>
            <a:pPr algn="ctr">
              <a:lnSpc>
                <a:spcPct val="100000"/>
              </a:lnSpc>
            </a:pPr>
            <a:fld id="{AD8C9D21-71EF-4425-81CC-427DC14DFE9A}" type="slidenum">
              <a:rPr lang="en-GB" sz="2800">
                <a:solidFill>
                  <a:srgbClr val="ffffff"/>
                </a:solidFill>
                <a:latin typeface="Century Gothic"/>
              </a:rPr>
              <a:t>&lt;number&gt;</a:t>
            </a:fld>
            <a:endParaRPr/>
          </a:p>
        </p:txBody>
      </p:sp>
      <p:sp>
        <p:nvSpPr>
          <p:cNvPr id="10" name="PlaceHolder 7"/>
          <p:cNvSpPr>
            <a:spLocks noGrp="1"/>
          </p:cNvSpPr>
          <p:nvPr>
            <p:ph type="body"/>
          </p:nvPr>
        </p:nvSpPr>
        <p:spPr>
          <a:xfrm>
            <a:off x="609480" y="1604520"/>
            <a:ext cx="10972440" cy="3977280"/>
          </a:xfrm>
          <a:prstGeom prst="rect">
            <a:avLst/>
          </a:prstGeom>
        </p:spPr>
        <p:txBody>
          <a:bodyPr lIns="0" rIns="0" tIns="0" bIns="0"/>
          <a:p>
            <a:pPr>
              <a:buSzPct val="45000"/>
              <a:buFont typeface="StarSymbol"/>
              <a:buChar char=""/>
            </a:pPr>
            <a:r>
              <a:rPr lang="en-US" sz="2000">
                <a:latin typeface="Century Gothic"/>
              </a:rPr>
              <a:t>Click to edit the outline text format</a:t>
            </a:r>
            <a:endParaRPr/>
          </a:p>
          <a:p>
            <a:pPr lvl="1">
              <a:buSzPct val="75000"/>
              <a:buFont typeface="StarSymbol"/>
              <a:buChar char=""/>
            </a:pPr>
            <a:r>
              <a:rPr lang="en-US" sz="1600">
                <a:latin typeface="Century Gothic"/>
              </a:rPr>
              <a:t>Second Outline Level</a:t>
            </a:r>
            <a:endParaRPr/>
          </a:p>
          <a:p>
            <a:pPr lvl="2">
              <a:buSzPct val="45000"/>
              <a:buFont typeface="StarSymbol"/>
              <a:buChar char=""/>
            </a:pPr>
            <a:r>
              <a:rPr lang="en-US" sz="1400">
                <a:latin typeface="Century Gothic"/>
              </a:rPr>
              <a:t>Third Outline Level</a:t>
            </a:r>
            <a:endParaRPr/>
          </a:p>
          <a:p>
            <a:pPr lvl="3">
              <a:buSzPct val="75000"/>
              <a:buFont typeface="StarSymbol"/>
              <a:buChar char=""/>
            </a:pPr>
            <a:r>
              <a:rPr lang="en-US" sz="1400">
                <a:latin typeface="Century Gothic"/>
              </a:rPr>
              <a:t>Fourth Outline Level</a:t>
            </a:r>
            <a:endParaRPr/>
          </a:p>
          <a:p>
            <a:pPr lvl="4">
              <a:buSzPct val="45000"/>
              <a:buFont typeface="StarSymbol"/>
              <a:buChar char=""/>
            </a:pPr>
            <a:r>
              <a:rPr lang="en-US" sz="2000">
                <a:latin typeface="Century Gothic"/>
              </a:rPr>
              <a:t>Fifth Outline Level</a:t>
            </a:r>
            <a:endParaRPr/>
          </a:p>
          <a:p>
            <a:pPr lvl="5">
              <a:buSzPct val="45000"/>
              <a:buFont typeface="StarSymbol"/>
              <a:buChar char=""/>
            </a:pPr>
            <a:r>
              <a:rPr lang="en-US" sz="2000">
                <a:latin typeface="Century Gothic"/>
              </a:rPr>
              <a:t>Sixth Outline Level</a:t>
            </a:r>
            <a:endParaRPr/>
          </a:p>
          <a:p>
            <a:pPr lvl="6">
              <a:buSzPct val="45000"/>
              <a:buFont typeface="StarSymbol"/>
              <a:buChar char=""/>
            </a:pPr>
            <a:r>
              <a:rPr lang="en-US" sz="2000">
                <a:latin typeface="Century Gothic"/>
              </a:rPr>
              <a:t>Seventh Outline Level</a:t>
            </a:r>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p:cSld>
    <p:bg>
      <p:bgPr>
        <a:blipFill>
          <a:blip r:embed="rId2"/>
          <a:stretch>
            <a:fillRect/>
          </a:stretch>
        </a:blipFill>
      </p:bgPr>
    </p:bg>
    <p:spTree>
      <p:nvGrpSpPr>
        <p:cNvPr id="1" name=""/>
        <p:cNvGrpSpPr/>
        <p:nvPr/>
      </p:nvGrpSpPr>
      <p:grpSpPr>
        <a:xfrm>
          <a:off x="0" y="0"/>
          <a:ext cx="0" cy="0"/>
          <a:chOff x="0" y="0"/>
          <a:chExt cx="0" cy="0"/>
        </a:xfrm>
      </p:grpSpPr>
      <p:pic>
        <p:nvPicPr>
          <p:cNvPr id="45" name="Picture 7" descr=""/>
          <p:cNvPicPr/>
          <p:nvPr/>
        </p:nvPicPr>
        <p:blipFill>
          <a:blip r:embed="rId3"/>
          <a:srcRect l="3610" t="0" r="0" b="0"/>
          <a:stretch>
            <a:fillRect/>
          </a:stretch>
        </p:blipFill>
        <p:spPr>
          <a:xfrm>
            <a:off x="0" y="2669760"/>
            <a:ext cx="4036680" cy="4187880"/>
          </a:xfrm>
          <a:prstGeom prst="rect">
            <a:avLst/>
          </a:prstGeom>
          <a:ln>
            <a:noFill/>
          </a:ln>
        </p:spPr>
      </p:pic>
      <p:pic>
        <p:nvPicPr>
          <p:cNvPr id="46" name="Picture 6" descr=""/>
          <p:cNvPicPr/>
          <p:nvPr/>
        </p:nvPicPr>
        <p:blipFill>
          <a:blip r:embed="rId4"/>
          <a:srcRect l="35631" t="0" r="0" b="0"/>
          <a:stretch>
            <a:fillRect/>
          </a:stretch>
        </p:blipFill>
        <p:spPr>
          <a:xfrm>
            <a:off x="0" y="2892240"/>
            <a:ext cx="1522080" cy="2365200"/>
          </a:xfrm>
          <a:prstGeom prst="rect">
            <a:avLst/>
          </a:prstGeom>
          <a:ln>
            <a:noFill/>
          </a:ln>
        </p:spPr>
      </p:pic>
      <p:sp>
        <p:nvSpPr>
          <p:cNvPr id="47" name="CustomShape 1"/>
          <p:cNvSpPr/>
          <p:nvPr/>
        </p:nvSpPr>
        <p:spPr>
          <a:xfrm>
            <a:off x="8609040" y="1676520"/>
            <a:ext cx="2819160" cy="2819160"/>
          </a:xfrm>
          <a:prstGeom prst="ellipse">
            <a:avLst/>
          </a:prstGeom>
          <a:gradFill>
            <a:gsLst>
              <a:gs pos="0">
                <a:srgbClr val="50b9c1"/>
              </a:gs>
              <a:gs pos="100000">
                <a:srgbClr val="50b9c1"/>
              </a:gs>
            </a:gsLst>
            <a:path path="circle"/>
          </a:gradFill>
          <a:ln w="9360">
            <a:noFill/>
          </a:ln>
        </p:spPr>
      </p:sp>
      <p:pic>
        <p:nvPicPr>
          <p:cNvPr id="48" name="Picture 8" descr=""/>
          <p:cNvPicPr/>
          <p:nvPr/>
        </p:nvPicPr>
        <p:blipFill>
          <a:blip r:embed="rId5"/>
          <a:srcRect l="0" t="28812" r="0" b="0"/>
          <a:stretch>
            <a:fillRect/>
          </a:stretch>
        </p:blipFill>
        <p:spPr>
          <a:xfrm>
            <a:off x="7999560" y="0"/>
            <a:ext cx="1603080" cy="1141200"/>
          </a:xfrm>
          <a:prstGeom prst="rect">
            <a:avLst/>
          </a:prstGeom>
          <a:ln>
            <a:noFill/>
          </a:ln>
        </p:spPr>
      </p:pic>
      <p:pic>
        <p:nvPicPr>
          <p:cNvPr id="49" name="Picture 9" descr=""/>
          <p:cNvPicPr/>
          <p:nvPr/>
        </p:nvPicPr>
        <p:blipFill>
          <a:blip r:embed="rId6"/>
          <a:srcRect l="0" t="0" r="0" b="23297"/>
          <a:stretch>
            <a:fillRect/>
          </a:stretch>
        </p:blipFill>
        <p:spPr>
          <a:xfrm>
            <a:off x="8605800" y="6095880"/>
            <a:ext cx="993240" cy="761760"/>
          </a:xfrm>
          <a:prstGeom prst="rect">
            <a:avLst/>
          </a:prstGeom>
          <a:ln>
            <a:noFill/>
          </a:ln>
        </p:spPr>
      </p:pic>
      <p:sp>
        <p:nvSpPr>
          <p:cNvPr id="50" name="CustomShape 2"/>
          <p:cNvSpPr/>
          <p:nvPr/>
        </p:nvSpPr>
        <p:spPr>
          <a:xfrm>
            <a:off x="10437840" y="0"/>
            <a:ext cx="685440" cy="1142640"/>
          </a:xfrm>
          <a:prstGeom prst="rect">
            <a:avLst/>
          </a:prstGeom>
          <a:solidFill>
            <a:srgbClr val="b01513"/>
          </a:solidFill>
          <a:ln w="9360">
            <a:noFill/>
          </a:ln>
        </p:spPr>
      </p:sp>
      <p:sp>
        <p:nvSpPr>
          <p:cNvPr id="51" name="PlaceHolder 3"/>
          <p:cNvSpPr>
            <a:spLocks noGrp="1"/>
          </p:cNvSpPr>
          <p:nvPr>
            <p:ph type="title"/>
          </p:nvPr>
        </p:nvSpPr>
        <p:spPr>
          <a:xfrm>
            <a:off x="646200" y="452880"/>
            <a:ext cx="9404280" cy="1400040"/>
          </a:xfrm>
          <a:prstGeom prst="rect">
            <a:avLst/>
          </a:prstGeom>
        </p:spPr>
        <p:txBody>
          <a:bodyPr/>
          <a:p>
            <a:pPr>
              <a:lnSpc>
                <a:spcPct val="100000"/>
              </a:lnSpc>
            </a:pPr>
            <a:r>
              <a:rPr lang="en-US" sz="4200">
                <a:solidFill>
                  <a:srgbClr val="ebebeb"/>
                </a:solidFill>
                <a:latin typeface="Century Gothic"/>
              </a:rPr>
              <a:t>Click to edit the title text formatClick to edit Master title style</a:t>
            </a:r>
            <a:endParaRPr/>
          </a:p>
        </p:txBody>
      </p:sp>
      <p:sp>
        <p:nvSpPr>
          <p:cNvPr id="52" name="PlaceHolder 4"/>
          <p:cNvSpPr>
            <a:spLocks noGrp="1"/>
          </p:cNvSpPr>
          <p:nvPr>
            <p:ph type="body"/>
          </p:nvPr>
        </p:nvSpPr>
        <p:spPr>
          <a:xfrm>
            <a:off x="1103400" y="2053080"/>
            <a:ext cx="8946360" cy="4195080"/>
          </a:xfrm>
          <a:prstGeom prst="rect">
            <a:avLst/>
          </a:prstGeom>
        </p:spPr>
        <p:txBody>
          <a:bodyPr/>
          <a:p>
            <a:pPr>
              <a:buSzPct val="45000"/>
              <a:buFont typeface="StarSymbol"/>
              <a:buChar char=""/>
            </a:pPr>
            <a:r>
              <a:rPr lang="en-US" sz="2000">
                <a:solidFill>
                  <a:srgbClr val="ffffff"/>
                </a:solidFill>
                <a:latin typeface="Century Gothic"/>
              </a:rPr>
              <a:t>Click to edit the outline text format</a:t>
            </a:r>
            <a:endParaRPr/>
          </a:p>
          <a:p>
            <a:pPr lvl="1">
              <a:buSzPct val="75000"/>
              <a:buFont typeface="StarSymbol"/>
              <a:buChar char=""/>
            </a:pPr>
            <a:r>
              <a:rPr lang="en-US" sz="2000">
                <a:solidFill>
                  <a:srgbClr val="ffffff"/>
                </a:solidFill>
                <a:latin typeface="Century Gothic"/>
              </a:rPr>
              <a:t>Second Outline Level</a:t>
            </a:r>
            <a:endParaRPr/>
          </a:p>
          <a:p>
            <a:pPr lvl="2">
              <a:buSzPct val="45000"/>
              <a:buFont typeface="StarSymbol"/>
              <a:buChar char=""/>
            </a:pPr>
            <a:r>
              <a:rPr lang="en-US" sz="2000">
                <a:solidFill>
                  <a:srgbClr val="ffffff"/>
                </a:solidFill>
                <a:latin typeface="Century Gothic"/>
              </a:rPr>
              <a:t>Third Outline Level</a:t>
            </a:r>
            <a:endParaRPr/>
          </a:p>
          <a:p>
            <a:pPr lvl="3">
              <a:buSzPct val="75000"/>
              <a:buFont typeface="StarSymbol"/>
              <a:buChar char=""/>
            </a:pPr>
            <a:r>
              <a:rPr lang="en-US" sz="2000">
                <a:solidFill>
                  <a:srgbClr val="ffffff"/>
                </a:solidFill>
                <a:latin typeface="Century Gothic"/>
              </a:rPr>
              <a:t>Fourth Outline Level</a:t>
            </a:r>
            <a:endParaRPr/>
          </a:p>
          <a:p>
            <a:pPr lvl="4">
              <a:buSzPct val="45000"/>
              <a:buFont typeface="StarSymbol"/>
              <a:buChar char=""/>
            </a:pPr>
            <a:r>
              <a:rPr lang="en-US" sz="2000">
                <a:solidFill>
                  <a:srgbClr val="ffffff"/>
                </a:solidFill>
                <a:latin typeface="Century Gothic"/>
              </a:rPr>
              <a:t>Fifth Outline Level</a:t>
            </a:r>
            <a:endParaRPr/>
          </a:p>
          <a:p>
            <a:pPr lvl="5">
              <a:buSzPct val="45000"/>
              <a:buFont typeface="StarSymbol"/>
              <a:buChar char=""/>
            </a:pPr>
            <a:r>
              <a:rPr lang="en-US" sz="2000">
                <a:solidFill>
                  <a:srgbClr val="ffffff"/>
                </a:solidFill>
                <a:latin typeface="Century Gothic"/>
              </a:rPr>
              <a:t>Sixth Outline Level</a:t>
            </a:r>
            <a:endParaRPr/>
          </a:p>
          <a:p>
            <a:pPr>
              <a:lnSpc>
                <a:spcPct val="100000"/>
              </a:lnSpc>
              <a:buSzPct val="80000"/>
              <a:buFont typeface="Wingdings 3" charset="2"/>
              <a:buChar char=""/>
            </a:pPr>
            <a:r>
              <a:rPr lang="en-US" sz="2000">
                <a:solidFill>
                  <a:srgbClr val="ffffff"/>
                </a:solidFill>
                <a:latin typeface="Century Gothic"/>
              </a:rPr>
              <a:t>Seventh Outline LevelClick to edit Master text styles</a:t>
            </a:r>
            <a:endParaRPr/>
          </a:p>
          <a:p>
            <a:pPr lvl="1">
              <a:lnSpc>
                <a:spcPct val="100000"/>
              </a:lnSpc>
              <a:buSzPct val="80000"/>
              <a:buFont typeface="Wingdings 3" charset="2"/>
              <a:buChar char=""/>
            </a:pPr>
            <a:r>
              <a:rPr lang="en-US">
                <a:solidFill>
                  <a:srgbClr val="ffffff"/>
                </a:solidFill>
                <a:latin typeface="Century Gothic"/>
              </a:rPr>
              <a:t>Second level</a:t>
            </a:r>
            <a:endParaRPr/>
          </a:p>
          <a:p>
            <a:pPr lvl="2">
              <a:lnSpc>
                <a:spcPct val="100000"/>
              </a:lnSpc>
              <a:buSzPct val="80000"/>
              <a:buFont typeface="Wingdings 3" charset="2"/>
              <a:buChar char=""/>
            </a:pPr>
            <a:r>
              <a:rPr lang="en-US" sz="1600">
                <a:solidFill>
                  <a:srgbClr val="ffffff"/>
                </a:solidFill>
                <a:latin typeface="Century Gothic"/>
              </a:rPr>
              <a:t>Third level</a:t>
            </a:r>
            <a:endParaRPr/>
          </a:p>
          <a:p>
            <a:pPr lvl="3">
              <a:lnSpc>
                <a:spcPct val="100000"/>
              </a:lnSpc>
              <a:buSzPct val="80000"/>
              <a:buFont typeface="Wingdings 3" charset="2"/>
              <a:buChar char=""/>
            </a:pPr>
            <a:r>
              <a:rPr lang="en-US" sz="1400">
                <a:solidFill>
                  <a:srgbClr val="ffffff"/>
                </a:solidFill>
                <a:latin typeface="Century Gothic"/>
              </a:rPr>
              <a:t>Fourth level</a:t>
            </a:r>
            <a:endParaRPr/>
          </a:p>
          <a:p>
            <a:pPr lvl="4">
              <a:lnSpc>
                <a:spcPct val="100000"/>
              </a:lnSpc>
              <a:buSzPct val="80000"/>
              <a:buFont typeface="Wingdings 3" charset="2"/>
              <a:buChar char=""/>
            </a:pPr>
            <a:r>
              <a:rPr lang="en-US" sz="1400">
                <a:solidFill>
                  <a:srgbClr val="ffffff"/>
                </a:solidFill>
                <a:latin typeface="Century Gothic"/>
              </a:rPr>
              <a:t>Fifth level</a:t>
            </a:r>
            <a:endParaRPr/>
          </a:p>
        </p:txBody>
      </p:sp>
      <p:sp>
        <p:nvSpPr>
          <p:cNvPr id="53" name="PlaceHolder 5"/>
          <p:cNvSpPr>
            <a:spLocks noGrp="1"/>
          </p:cNvSpPr>
          <p:nvPr>
            <p:ph type="dt"/>
          </p:nvPr>
        </p:nvSpPr>
        <p:spPr>
          <a:xfrm rot="5400000">
            <a:off x="10155600" y="1790640"/>
            <a:ext cx="990360" cy="304560"/>
          </a:xfrm>
          <a:prstGeom prst="rect">
            <a:avLst/>
          </a:prstGeom>
        </p:spPr>
        <p:txBody>
          <a:bodyPr lIns="45720" rIns="45720" tIns="91440" bIns="91440"/>
          <a:p>
            <a:pPr>
              <a:lnSpc>
                <a:spcPct val="100000"/>
              </a:lnSpc>
            </a:pPr>
            <a:r>
              <a:rPr lang="en-GB" sz="1100">
                <a:solidFill>
                  <a:srgbClr val="ffffff"/>
                </a:solidFill>
                <a:latin typeface="Century Gothic"/>
              </a:rPr>
              <a:t>09/02/17</a:t>
            </a:r>
            <a:endParaRPr/>
          </a:p>
        </p:txBody>
      </p:sp>
      <p:sp>
        <p:nvSpPr>
          <p:cNvPr id="54" name="PlaceHolder 6"/>
          <p:cNvSpPr>
            <a:spLocks noGrp="1"/>
          </p:cNvSpPr>
          <p:nvPr>
            <p:ph type="ftr"/>
          </p:nvPr>
        </p:nvSpPr>
        <p:spPr>
          <a:xfrm rot="5400000">
            <a:off x="8951760" y="3225240"/>
            <a:ext cx="3859560" cy="304560"/>
          </a:xfrm>
          <a:prstGeom prst="rect">
            <a:avLst/>
          </a:prstGeom>
        </p:spPr>
        <p:txBody>
          <a:bodyPr lIns="45720" rIns="45720" tIns="91440" bIns="91440" anchor="b"/>
          <a:p>
            <a:endParaRPr/>
          </a:p>
        </p:txBody>
      </p:sp>
      <p:sp>
        <p:nvSpPr>
          <p:cNvPr id="55" name="PlaceHolder 7"/>
          <p:cNvSpPr>
            <a:spLocks noGrp="1"/>
          </p:cNvSpPr>
          <p:nvPr>
            <p:ph type="sldNum"/>
          </p:nvPr>
        </p:nvSpPr>
        <p:spPr>
          <a:xfrm>
            <a:off x="10352520" y="295560"/>
            <a:ext cx="837720" cy="767160"/>
          </a:xfrm>
          <a:prstGeom prst="rect">
            <a:avLst/>
          </a:prstGeom>
        </p:spPr>
        <p:txBody>
          <a:bodyPr anchor="b"/>
          <a:p>
            <a:pPr algn="ctr">
              <a:lnSpc>
                <a:spcPct val="100000"/>
              </a:lnSpc>
            </a:pPr>
            <a:fld id="{5D2F8775-3146-4FDF-94D1-216B05A8AC60}" type="slidenum">
              <a:rPr lang="en-GB" sz="2800">
                <a:solidFill>
                  <a:srgbClr val="ffffff"/>
                </a:solidFill>
                <a:latin typeface="Century Gothic"/>
              </a:rPr>
              <a:t>&lt;number&gt;</a:t>
            </a:fld>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jpeg"/><Relationship Id="rId3"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0" name="TextShape 1"/>
          <p:cNvSpPr txBox="1"/>
          <p:nvPr/>
        </p:nvSpPr>
        <p:spPr>
          <a:xfrm>
            <a:off x="1523880" y="1523880"/>
            <a:ext cx="9143640" cy="1071360"/>
          </a:xfrm>
          <a:prstGeom prst="rect">
            <a:avLst/>
          </a:prstGeom>
        </p:spPr>
        <p:txBody>
          <a:bodyPr anchor="b"/>
          <a:p>
            <a:pPr>
              <a:lnSpc>
                <a:spcPct val="100000"/>
              </a:lnSpc>
            </a:pPr>
            <a:r>
              <a:rPr b="1" lang="en-US" sz="7200">
                <a:solidFill>
                  <a:srgbClr val="ebebeb"/>
                </a:solidFill>
                <a:latin typeface="Bradley Hand ITC"/>
              </a:rPr>
              <a:t>Creating a 3D Protein visualization function </a:t>
            </a:r>
            <a:endParaRPr/>
          </a:p>
        </p:txBody>
      </p:sp>
      <p:sp>
        <p:nvSpPr>
          <p:cNvPr id="91" name="TextShape 2"/>
          <p:cNvSpPr txBox="1"/>
          <p:nvPr/>
        </p:nvSpPr>
        <p:spPr>
          <a:xfrm>
            <a:off x="729000" y="3602160"/>
            <a:ext cx="9938880" cy="1655280"/>
          </a:xfrm>
          <a:prstGeom prst="rect">
            <a:avLst/>
          </a:prstGeom>
        </p:spPr>
        <p:txBody>
          <a:bodyPr/>
          <a:p>
            <a:pPr>
              <a:lnSpc>
                <a:spcPct val="100000"/>
              </a:lnSpc>
            </a:pPr>
            <a:r>
              <a:rPr lang="en-GB" sz="2000">
                <a:solidFill>
                  <a:srgbClr val="8ad0d6"/>
                </a:solidFill>
                <a:latin typeface="Century Gothic"/>
              </a:rPr>
              <a:t>                                                   </a:t>
            </a:r>
            <a:r>
              <a:rPr lang="en-GB" sz="2000">
                <a:solidFill>
                  <a:srgbClr val="8ad0d6"/>
                </a:solidFill>
                <a:latin typeface="Century Gothic"/>
              </a:rPr>
              <a:t>Manasveni Kilnagar Swaminathan</a:t>
            </a:r>
            <a:endParaRPr/>
          </a:p>
          <a:p>
            <a:pPr>
              <a:lnSpc>
                <a:spcPct val="100000"/>
              </a:lnSpc>
            </a:pPr>
            <a:r>
              <a:rPr lang="en-GB" sz="2000">
                <a:solidFill>
                  <a:srgbClr val="8ad0d6"/>
                </a:solidFill>
                <a:latin typeface="Century Gothic"/>
              </a:rPr>
              <a:t>                                                   </a:t>
            </a:r>
            <a:r>
              <a:rPr lang="en-GB" sz="2000">
                <a:solidFill>
                  <a:srgbClr val="8ad0d6"/>
                </a:solidFill>
                <a:latin typeface="Century Gothic"/>
              </a:rPr>
              <a:t>S2852489</a:t>
            </a:r>
            <a:endParaRPr/>
          </a:p>
          <a:p>
            <a:pPr>
              <a:lnSpc>
                <a:spcPct val="100000"/>
              </a:lnSpc>
            </a:pPr>
            <a:r>
              <a:rPr lang="en-GB" sz="2000">
                <a:solidFill>
                  <a:srgbClr val="8ad0d6"/>
                </a:solidFill>
                <a:latin typeface="Century Gothic"/>
              </a:rPr>
              <a:t>                                                   </a:t>
            </a:r>
            <a:r>
              <a:rPr lang="en-GB" sz="2000">
                <a:solidFill>
                  <a:srgbClr val="8ad0d6"/>
                </a:solidFill>
                <a:latin typeface="Century Gothic"/>
              </a:rPr>
              <a:t>University of Groningen</a:t>
            </a: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0" name="CustomShape 1"/>
          <p:cNvSpPr/>
          <p:nvPr/>
        </p:nvSpPr>
        <p:spPr>
          <a:xfrm>
            <a:off x="2944440" y="218160"/>
            <a:ext cx="4507560" cy="5028120"/>
          </a:xfrm>
          <a:prstGeom prst="rect">
            <a:avLst/>
          </a:prstGeom>
          <a:solidFill>
            <a:srgbClr val="000000"/>
          </a:solidFill>
          <a:ln>
            <a:noFill/>
          </a:ln>
        </p:spPr>
        <p:txBody>
          <a:bodyPr lIns="90000" rIns="90000" tIns="45000" bIns="45000"/>
          <a:p>
            <a:pPr>
              <a:lnSpc>
                <a:spcPct val="100000"/>
              </a:lnSpc>
            </a:pPr>
            <a:r>
              <a:rPr lang="en-GB">
                <a:solidFill>
                  <a:srgbClr val="ffffff"/>
                </a:solidFill>
                <a:latin typeface="Century Gothic"/>
              </a:rPr>
              <a:t>                           </a:t>
            </a:r>
            <a:endParaRPr/>
          </a:p>
          <a:p>
            <a:pPr>
              <a:lnSpc>
                <a:spcPct val="100000"/>
              </a:lnSpc>
            </a:pPr>
            <a:r>
              <a:rPr lang="en-GB">
                <a:solidFill>
                  <a:srgbClr val="ffffff"/>
                </a:solidFill>
                <a:latin typeface="Century Gothic"/>
              </a:rPr>
              <a:t>                         </a:t>
            </a:r>
            <a:r>
              <a:rPr lang="en-GB">
                <a:solidFill>
                  <a:srgbClr val="ffffff"/>
                </a:solidFill>
                <a:latin typeface="Century Gothic"/>
              </a:rPr>
              <a:t>32 LEU</a:t>
            </a:r>
            <a:endParaRPr/>
          </a:p>
          <a:p>
            <a:pPr>
              <a:lnSpc>
                <a:spcPct val="100000"/>
              </a:lnSpc>
            </a:pPr>
            <a:r>
              <a:rPr lang="en-GB">
                <a:solidFill>
                  <a:srgbClr val="ffffff"/>
                </a:solidFill>
                <a:latin typeface="Century Gothic"/>
              </a:rPr>
              <a:t>                         </a:t>
            </a:r>
            <a:r>
              <a:rPr lang="en-GB">
                <a:solidFill>
                  <a:srgbClr val="ffffff"/>
                </a:solidFill>
                <a:latin typeface="Century Gothic"/>
              </a:rPr>
              <a:t>27 GLU</a:t>
            </a:r>
            <a:endParaRPr/>
          </a:p>
          <a:p>
            <a:pPr>
              <a:lnSpc>
                <a:spcPct val="100000"/>
              </a:lnSpc>
            </a:pPr>
            <a:r>
              <a:rPr lang="en-GB">
                <a:solidFill>
                  <a:srgbClr val="ffffff"/>
                </a:solidFill>
                <a:latin typeface="Century Gothic"/>
              </a:rPr>
              <a:t>                         </a:t>
            </a:r>
            <a:r>
              <a:rPr lang="en-GB">
                <a:solidFill>
                  <a:srgbClr val="ffffff"/>
                </a:solidFill>
                <a:latin typeface="Century Gothic"/>
              </a:rPr>
              <a:t>23 GLN</a:t>
            </a:r>
            <a:endParaRPr/>
          </a:p>
          <a:p>
            <a:pPr>
              <a:lnSpc>
                <a:spcPct val="100000"/>
              </a:lnSpc>
            </a:pPr>
            <a:r>
              <a:rPr lang="en-GB">
                <a:solidFill>
                  <a:srgbClr val="ffffff"/>
                </a:solidFill>
                <a:latin typeface="Century Gothic"/>
              </a:rPr>
              <a:t>                        </a:t>
            </a:r>
            <a:r>
              <a:rPr lang="en-GB">
                <a:solidFill>
                  <a:srgbClr val="ffffff"/>
                </a:solidFill>
                <a:latin typeface="Century Gothic"/>
              </a:rPr>
              <a:t>18 ILE</a:t>
            </a:r>
            <a:endParaRPr/>
          </a:p>
          <a:p>
            <a:pPr>
              <a:lnSpc>
                <a:spcPct val="100000"/>
              </a:lnSpc>
            </a:pPr>
            <a:r>
              <a:rPr lang="en-GB">
                <a:solidFill>
                  <a:srgbClr val="ffffff"/>
                </a:solidFill>
                <a:latin typeface="Century Gothic"/>
              </a:rPr>
              <a:t>                        </a:t>
            </a:r>
            <a:r>
              <a:rPr lang="en-GB">
                <a:solidFill>
                  <a:srgbClr val="ffffff"/>
                </a:solidFill>
                <a:latin typeface="Century Gothic"/>
              </a:rPr>
              <a:t>16 SER</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15 ARG</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15 ALA</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13 ASN</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11 LYS</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11 ASP</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10 THR</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6 TYR</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5 VAL</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5 GLY</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2 CYS</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1 MET</a:t>
            </a:r>
            <a:endParaRPr/>
          </a:p>
          <a:p>
            <a:pPr>
              <a:lnSpc>
                <a:spcPct val="100000"/>
              </a:lnSpc>
            </a:pP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          </a:t>
            </a:r>
            <a:r>
              <a:rPr lang="en-GB">
                <a:solidFill>
                  <a:srgbClr val="ffffff"/>
                </a:solidFill>
                <a:latin typeface="Century Gothic"/>
              </a:rPr>
              <a:t>1 HIS</a:t>
            </a:r>
            <a:endParaRPr/>
          </a:p>
        </p:txBody>
      </p:sp>
      <p:sp>
        <p:nvSpPr>
          <p:cNvPr id="111" name="CustomShape 2"/>
          <p:cNvSpPr/>
          <p:nvPr/>
        </p:nvSpPr>
        <p:spPr>
          <a:xfrm>
            <a:off x="905400" y="5632560"/>
            <a:ext cx="8942400" cy="821880"/>
          </a:xfrm>
          <a:prstGeom prst="rect">
            <a:avLst/>
          </a:prstGeom>
          <a:noFill/>
          <a:ln>
            <a:noFill/>
          </a:ln>
        </p:spPr>
        <p:txBody>
          <a:bodyPr lIns="90000" rIns="90000" tIns="45000" bIns="45000"/>
          <a:p>
            <a:pPr>
              <a:lnSpc>
                <a:spcPct val="100000"/>
              </a:lnSpc>
            </a:pPr>
            <a:r>
              <a:rPr lang="en-GB" sz="2400">
                <a:solidFill>
                  <a:srgbClr val="ffffff"/>
                </a:solidFill>
                <a:latin typeface="Century Gothic"/>
              </a:rPr>
              <a:t>A pdb file is automatically stored in the current working directory as </a:t>
            </a:r>
            <a:r>
              <a:rPr b="1" lang="en-GB" sz="2400">
                <a:solidFill>
                  <a:srgbClr val="ffffff"/>
                </a:solidFill>
                <a:latin typeface="Century Gothic"/>
              </a:rPr>
              <a:t>4ZRY.pdb</a:t>
            </a:r>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2" name="TextShape 1"/>
          <p:cNvSpPr txBox="1"/>
          <p:nvPr/>
        </p:nvSpPr>
        <p:spPr>
          <a:xfrm>
            <a:off x="646200" y="452880"/>
            <a:ext cx="9404280" cy="1400040"/>
          </a:xfrm>
          <a:prstGeom prst="rect">
            <a:avLst/>
          </a:prstGeom>
        </p:spPr>
        <p:txBody>
          <a:bodyPr/>
          <a:p>
            <a:pPr>
              <a:lnSpc>
                <a:spcPct val="100000"/>
              </a:lnSpc>
            </a:pPr>
            <a:r>
              <a:rPr lang="en-US" sz="4200">
                <a:solidFill>
                  <a:srgbClr val="ebebeb"/>
                </a:solidFill>
                <a:latin typeface="Monotype Corsiva"/>
              </a:rPr>
              <a:t>Python function</a:t>
            </a:r>
            <a:endParaRPr/>
          </a:p>
        </p:txBody>
      </p:sp>
      <p:sp>
        <p:nvSpPr>
          <p:cNvPr id="113" name="TextShape 2"/>
          <p:cNvSpPr txBox="1"/>
          <p:nvPr/>
        </p:nvSpPr>
        <p:spPr>
          <a:xfrm>
            <a:off x="838080" y="1825560"/>
            <a:ext cx="10515240" cy="4684680"/>
          </a:xfrm>
          <a:prstGeom prst="rect">
            <a:avLst/>
          </a:prstGeom>
        </p:spPr>
        <p:txBody>
          <a:bodyPr/>
          <a:p>
            <a:pPr>
              <a:lnSpc>
                <a:spcPct val="100000"/>
              </a:lnSpc>
            </a:pPr>
            <a:r>
              <a:rPr lang="en-US" sz="2400">
                <a:solidFill>
                  <a:srgbClr val="ffffff"/>
                </a:solidFill>
                <a:latin typeface="Century Gothic"/>
              </a:rPr>
              <a:t>A python function was created using python script : script2.py</a:t>
            </a:r>
            <a:endParaRPr/>
          </a:p>
          <a:p>
            <a:pPr>
              <a:lnSpc>
                <a:spcPct val="100000"/>
              </a:lnSpc>
            </a:pPr>
            <a:endParaRPr/>
          </a:p>
          <a:p>
            <a:pPr>
              <a:lnSpc>
                <a:spcPct val="100000"/>
              </a:lnSpc>
            </a:pPr>
            <a:r>
              <a:rPr lang="en-US" sz="2400">
                <a:solidFill>
                  <a:srgbClr val="ffffff"/>
                </a:solidFill>
                <a:latin typeface="Century Gothic"/>
              </a:rPr>
              <a:t>The function :</a:t>
            </a:r>
            <a:endParaRPr/>
          </a:p>
          <a:p>
            <a:pPr>
              <a:lnSpc>
                <a:spcPct val="100000"/>
              </a:lnSpc>
            </a:pPr>
            <a:endParaRPr/>
          </a:p>
          <a:p>
            <a:pPr>
              <a:lnSpc>
                <a:spcPct val="100000"/>
              </a:lnSpc>
            </a:pPr>
            <a:r>
              <a:rPr lang="en-US" sz="2400">
                <a:solidFill>
                  <a:srgbClr val="ffffff"/>
                </a:solidFill>
                <a:latin typeface="Century Gothic"/>
              </a:rPr>
              <a:t>1.Searches for atomic coordinate data from inputted pdb files (downloaded by running shell function).</a:t>
            </a:r>
            <a:endParaRPr/>
          </a:p>
          <a:p>
            <a:pPr>
              <a:lnSpc>
                <a:spcPct val="100000"/>
              </a:lnSpc>
            </a:pPr>
            <a:r>
              <a:rPr lang="en-US" sz="2400">
                <a:solidFill>
                  <a:srgbClr val="ffffff"/>
                </a:solidFill>
                <a:latin typeface="Century Gothic"/>
              </a:rPr>
              <a:t>Atomic coordinates are located in lines beginning with ATOM.</a:t>
            </a:r>
            <a:endParaRPr/>
          </a:p>
          <a:p>
            <a:pPr>
              <a:lnSpc>
                <a:spcPct val="100000"/>
              </a:lnSpc>
            </a:pPr>
            <a:r>
              <a:rPr lang="en-US" sz="2400">
                <a:solidFill>
                  <a:srgbClr val="ffffff"/>
                </a:solidFill>
                <a:latin typeface="Century Gothic"/>
              </a:rPr>
              <a:t>Using conditional statement </a:t>
            </a:r>
            <a:r>
              <a:rPr b="1" lang="en-US" sz="2400">
                <a:solidFill>
                  <a:srgbClr val="ffffff"/>
                </a:solidFill>
                <a:latin typeface="Century Gothic"/>
              </a:rPr>
              <a:t>‘if’</a:t>
            </a:r>
            <a:endParaRPr/>
          </a:p>
          <a:p>
            <a:pPr>
              <a:lnSpc>
                <a:spcPct val="100000"/>
              </a:lnSpc>
            </a:pPr>
            <a:r>
              <a:rPr lang="en-US" sz="2400">
                <a:solidFill>
                  <a:srgbClr val="ffffff"/>
                </a:solidFill>
                <a:latin typeface="Century Gothic"/>
              </a:rPr>
              <a:t> </a:t>
            </a:r>
            <a:endParaRPr/>
          </a:p>
          <a:p>
            <a:pPr>
              <a:lnSpc>
                <a:spcPct val="100000"/>
              </a:lnSpc>
            </a:pPr>
            <a:r>
              <a:rPr lang="en-US" sz="2400">
                <a:solidFill>
                  <a:srgbClr val="ffffff"/>
                </a:solidFill>
                <a:latin typeface="Century Gothic"/>
              </a:rPr>
              <a:t>2. Splits the data into space-limited strings </a:t>
            </a:r>
            <a:r>
              <a:rPr b="1" lang="en-US" sz="2400">
                <a:solidFill>
                  <a:srgbClr val="ffffff"/>
                </a:solidFill>
                <a:latin typeface="Century Gothic"/>
              </a:rPr>
              <a:t>line.split() </a:t>
            </a:r>
            <a:endParaRPr/>
          </a:p>
          <a:p>
            <a:pPr>
              <a:lnSpc>
                <a:spcPct val="100000"/>
              </a:lnSpc>
            </a:pPr>
            <a:endParaRPr/>
          </a:p>
          <a:p>
            <a:pPr>
              <a:lnSpc>
                <a:spcPct val="100000"/>
              </a:lnSpc>
            </a:pPr>
            <a:r>
              <a:rPr lang="en-US" sz="2400">
                <a:solidFill>
                  <a:srgbClr val="ffffff"/>
                </a:solidFill>
                <a:latin typeface="Century Gothic"/>
              </a:rPr>
              <a:t>3. Plots the coordinate using tool </a:t>
            </a:r>
            <a:r>
              <a:rPr b="1" lang="en-US" sz="2400">
                <a:solidFill>
                  <a:srgbClr val="ffffff"/>
                </a:solidFill>
                <a:latin typeface="Century Gothic"/>
              </a:rPr>
              <a:t>pyplot</a:t>
            </a:r>
            <a:r>
              <a:rPr lang="en-US" sz="2400">
                <a:solidFill>
                  <a:srgbClr val="ffffff"/>
                </a:solidFill>
                <a:latin typeface="Century Gothic"/>
              </a:rPr>
              <a:t> from package </a:t>
            </a:r>
            <a:r>
              <a:rPr b="1" lang="en-US" sz="2400">
                <a:solidFill>
                  <a:srgbClr val="ffffff"/>
                </a:solidFill>
                <a:latin typeface="Century Gothic"/>
              </a:rPr>
              <a:t>matplotlib</a:t>
            </a:r>
            <a:endParaRPr/>
          </a:p>
          <a:p>
            <a:pPr>
              <a:lnSpc>
                <a:spcPct val="100000"/>
              </a:lnSpc>
            </a:pPr>
            <a:endParaRPr/>
          </a:p>
        </p:txBody>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4" name="CustomShape 1"/>
          <p:cNvSpPr/>
          <p:nvPr/>
        </p:nvSpPr>
        <p:spPr>
          <a:xfrm>
            <a:off x="932760" y="1472040"/>
            <a:ext cx="9710640" cy="5301720"/>
          </a:xfrm>
          <a:prstGeom prst="rect">
            <a:avLst/>
          </a:prstGeom>
          <a:solidFill>
            <a:srgbClr val="000000"/>
          </a:solidFill>
          <a:ln>
            <a:noFill/>
          </a:ln>
        </p:spPr>
        <p:txBody>
          <a:bodyPr lIns="90000" rIns="90000" tIns="45000" bIns="45000"/>
          <a:p>
            <a:pPr>
              <a:lnSpc>
                <a:spcPct val="100000"/>
              </a:lnSpc>
            </a:pPr>
            <a:r>
              <a:rPr i="1" lang="en-GB">
                <a:solidFill>
                  <a:srgbClr val="ffffff"/>
                </a:solidFill>
                <a:latin typeface="Century Gothic"/>
              </a:rPr>
              <a:t>#!/usr/bin/env python</a:t>
            </a:r>
            <a:endParaRPr/>
          </a:p>
          <a:p>
            <a:pPr>
              <a:lnSpc>
                <a:spcPct val="100000"/>
              </a:lnSpc>
            </a:pPr>
            <a:endParaRPr/>
          </a:p>
          <a:p>
            <a:pPr>
              <a:lnSpc>
                <a:spcPct val="100000"/>
              </a:lnSpc>
            </a:pPr>
            <a:r>
              <a:rPr i="1" lang="en-GB">
                <a:solidFill>
                  <a:srgbClr val="ffffff"/>
                </a:solidFill>
                <a:latin typeface="Century Gothic"/>
              </a:rPr>
              <a:t>myprotein = [] </a:t>
            </a:r>
            <a:r>
              <a:rPr lang="en-GB">
                <a:solidFill>
                  <a:srgbClr val="a6cdbc"/>
                </a:solidFill>
                <a:latin typeface="Century Gothic"/>
              </a:rPr>
              <a:t>#assign an empty list to store extracted values of x,y,z</a:t>
            </a:r>
            <a:endParaRPr/>
          </a:p>
          <a:p>
            <a:pPr>
              <a:lnSpc>
                <a:spcPct val="100000"/>
              </a:lnSpc>
            </a:pPr>
            <a:r>
              <a:rPr i="1" lang="en-GB">
                <a:solidFill>
                  <a:srgbClr val="ffffff"/>
                </a:solidFill>
                <a:latin typeface="Century Gothic"/>
              </a:rPr>
              <a:t>proteinseq = "4ZRY.pdb” </a:t>
            </a:r>
            <a:r>
              <a:rPr lang="en-GB">
                <a:solidFill>
                  <a:srgbClr val="a6cdbc"/>
                </a:solidFill>
                <a:latin typeface="Century Gothic"/>
              </a:rPr>
              <a:t>#input</a:t>
            </a:r>
            <a:endParaRPr/>
          </a:p>
          <a:p>
            <a:pPr>
              <a:lnSpc>
                <a:spcPct val="100000"/>
              </a:lnSpc>
            </a:pPr>
            <a:r>
              <a:rPr i="1" lang="en-GB">
                <a:solidFill>
                  <a:srgbClr val="ffffff"/>
                </a:solidFill>
                <a:latin typeface="Century Gothic"/>
              </a:rPr>
              <a:t>proteinseq = raw_input("enter file name: ")</a:t>
            </a:r>
            <a:endParaRPr/>
          </a:p>
          <a:p>
            <a:pPr>
              <a:lnSpc>
                <a:spcPct val="100000"/>
              </a:lnSpc>
            </a:pPr>
            <a:r>
              <a:rPr lang="en-GB">
                <a:solidFill>
                  <a:srgbClr val="a6cdbc"/>
                </a:solidFill>
                <a:latin typeface="Century Gothic"/>
              </a:rPr>
              <a:t># multiple inputs by user from files downloaded using shell script</a:t>
            </a:r>
            <a:endParaRPr/>
          </a:p>
          <a:p>
            <a:pPr>
              <a:lnSpc>
                <a:spcPct val="100000"/>
              </a:lnSpc>
            </a:pPr>
            <a:endParaRPr/>
          </a:p>
          <a:p>
            <a:pPr>
              <a:lnSpc>
                <a:spcPct val="100000"/>
              </a:lnSpc>
            </a:pPr>
            <a:r>
              <a:rPr lang="en-GB">
                <a:solidFill>
                  <a:srgbClr val="a6cdbc"/>
                </a:solidFill>
                <a:latin typeface="Century Gothic"/>
              </a:rPr>
              <a:t>#condition to search for atomic coordinates in columns of ATOM data</a:t>
            </a:r>
            <a:endParaRPr/>
          </a:p>
          <a:p>
            <a:pPr>
              <a:lnSpc>
                <a:spcPct val="100000"/>
              </a:lnSpc>
            </a:pPr>
            <a:r>
              <a:rPr i="1" lang="en-GB">
                <a:solidFill>
                  <a:srgbClr val="ffffff"/>
                </a:solidFill>
                <a:latin typeface="Century Gothic"/>
              </a:rPr>
              <a:t>with open(proteinseq) as protein:</a:t>
            </a:r>
            <a:endParaRPr/>
          </a:p>
          <a:p>
            <a:pPr>
              <a:lnSpc>
                <a:spcPct val="100000"/>
              </a:lnSpc>
            </a:pPr>
            <a:r>
              <a:rPr i="1" lang="en-GB">
                <a:solidFill>
                  <a:srgbClr val="ffffff"/>
                </a:solidFill>
                <a:latin typeface="Century Gothic"/>
              </a:rPr>
              <a:t>    </a:t>
            </a:r>
            <a:r>
              <a:rPr i="1" lang="en-GB">
                <a:solidFill>
                  <a:srgbClr val="ffffff"/>
                </a:solidFill>
                <a:latin typeface="Century Gothic"/>
              </a:rPr>
              <a:t>for lines in protein:</a:t>
            </a:r>
            <a:endParaRPr/>
          </a:p>
          <a:p>
            <a:pPr>
              <a:lnSpc>
                <a:spcPct val="100000"/>
              </a:lnSpc>
            </a:pPr>
            <a:r>
              <a:rPr i="1" lang="en-GB">
                <a:solidFill>
                  <a:srgbClr val="ffffff"/>
                </a:solidFill>
                <a:latin typeface="Century Gothic"/>
              </a:rPr>
              <a:t>        </a:t>
            </a:r>
            <a:r>
              <a:rPr i="1" lang="en-GB">
                <a:solidFill>
                  <a:srgbClr val="ffffff"/>
                </a:solidFill>
                <a:latin typeface="Century Gothic"/>
              </a:rPr>
              <a:t>if "ATOM   " in lines:</a:t>
            </a:r>
            <a:endParaRPr/>
          </a:p>
          <a:p>
            <a:pPr>
              <a:lnSpc>
                <a:spcPct val="100000"/>
              </a:lnSpc>
            </a:pPr>
            <a:r>
              <a:rPr i="1" lang="en-GB">
                <a:solidFill>
                  <a:srgbClr val="ffffff"/>
                </a:solidFill>
                <a:latin typeface="Century Gothic"/>
              </a:rPr>
              <a:t>            </a:t>
            </a:r>
            <a:r>
              <a:rPr i="1" lang="en-GB">
                <a:solidFill>
                  <a:srgbClr val="ffffff"/>
                </a:solidFill>
                <a:latin typeface="Century Gothic"/>
              </a:rPr>
              <a:t>lines = lines.split() </a:t>
            </a:r>
            <a:r>
              <a:rPr lang="en-GB">
                <a:solidFill>
                  <a:srgbClr val="a6cdbc"/>
                </a:solidFill>
                <a:latin typeface="Century Gothic"/>
              </a:rPr>
              <a:t>#to split the lines of ATOM into lines separated by white space</a:t>
            </a:r>
            <a:endParaRPr/>
          </a:p>
          <a:p>
            <a:pPr>
              <a:lnSpc>
                <a:spcPct val="100000"/>
              </a:lnSpc>
            </a:pPr>
            <a:r>
              <a:rPr i="1" lang="en-GB">
                <a:solidFill>
                  <a:srgbClr val="ffffff"/>
                </a:solidFill>
                <a:latin typeface="Century Gothic"/>
              </a:rPr>
              <a:t>            </a:t>
            </a:r>
            <a:r>
              <a:rPr i="1" lang="en-GB">
                <a:solidFill>
                  <a:srgbClr val="ffffff"/>
                </a:solidFill>
                <a:latin typeface="Century Gothic"/>
              </a:rPr>
              <a:t>myprotein.append(map(float, lines[6:9])) </a:t>
            </a:r>
            <a:endParaRPr/>
          </a:p>
          <a:p>
            <a:pPr>
              <a:lnSpc>
                <a:spcPct val="100000"/>
              </a:lnSpc>
            </a:pPr>
            <a:r>
              <a:rPr lang="en-GB">
                <a:solidFill>
                  <a:srgbClr val="a6cdbc"/>
                </a:solidFill>
                <a:latin typeface="Century Gothic"/>
              </a:rPr>
              <a:t>#append() function combines the coordinate data from 3 columns and assigns to list myprotein #float() converts all non-float values to float #map </a:t>
            </a:r>
            <a:endParaRPr/>
          </a:p>
          <a:p>
            <a:pPr>
              <a:lnSpc>
                <a:spcPct val="100000"/>
              </a:lnSpc>
            </a:pPr>
            <a:endParaRPr/>
          </a:p>
          <a:p>
            <a:pPr>
              <a:lnSpc>
                <a:spcPct val="100000"/>
              </a:lnSpc>
            </a:pPr>
            <a:r>
              <a:rPr lang="en-GB">
                <a:solidFill>
                  <a:srgbClr val="ffffff"/>
                </a:solidFill>
                <a:latin typeface="Century Gothic"/>
              </a:rPr>
              <a:t>import matplotlib.pyplot as plt </a:t>
            </a:r>
            <a:r>
              <a:rPr lang="en-GB">
                <a:solidFill>
                  <a:srgbClr val="a6cdbc"/>
                </a:solidFill>
                <a:latin typeface="Century Gothic"/>
              </a:rPr>
              <a:t>#pyplot is a 2D/3D plotting tool</a:t>
            </a:r>
            <a:endParaRPr/>
          </a:p>
          <a:p>
            <a:pPr>
              <a:lnSpc>
                <a:spcPct val="100000"/>
              </a:lnSpc>
            </a:pPr>
            <a:endParaRPr/>
          </a:p>
        </p:txBody>
      </p:sp>
      <p:sp>
        <p:nvSpPr>
          <p:cNvPr id="115" name="CustomShape 2"/>
          <p:cNvSpPr/>
          <p:nvPr/>
        </p:nvSpPr>
        <p:spPr>
          <a:xfrm>
            <a:off x="1024200" y="420480"/>
            <a:ext cx="8997480" cy="760680"/>
          </a:xfrm>
          <a:prstGeom prst="rect">
            <a:avLst/>
          </a:prstGeom>
          <a:noFill/>
          <a:ln>
            <a:noFill/>
          </a:ln>
        </p:spPr>
        <p:txBody>
          <a:bodyPr lIns="90000" rIns="90000" tIns="45000" bIns="45000"/>
          <a:p>
            <a:pPr>
              <a:lnSpc>
                <a:spcPct val="100000"/>
              </a:lnSpc>
            </a:pPr>
            <a:r>
              <a:rPr lang="en-GB" sz="4400">
                <a:solidFill>
                  <a:srgbClr val="ffffff"/>
                </a:solidFill>
                <a:latin typeface="Monotype Corsiva"/>
              </a:rPr>
              <a:t>script2.py</a:t>
            </a:r>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6" name="CustomShape 1"/>
          <p:cNvSpPr/>
          <p:nvPr/>
        </p:nvSpPr>
        <p:spPr>
          <a:xfrm>
            <a:off x="1152000" y="795600"/>
            <a:ext cx="9850320" cy="3655800"/>
          </a:xfrm>
          <a:prstGeom prst="rect">
            <a:avLst/>
          </a:prstGeom>
          <a:solidFill>
            <a:srgbClr val="000000"/>
          </a:solidFill>
          <a:ln>
            <a:noFill/>
          </a:ln>
        </p:spPr>
        <p:txBody>
          <a:bodyPr lIns="90000" rIns="90000" tIns="45000" bIns="45000"/>
          <a:p>
            <a:pPr>
              <a:lnSpc>
                <a:spcPct val="100000"/>
              </a:lnSpc>
            </a:pPr>
            <a:r>
              <a:rPr i="1" lang="en-GB">
                <a:solidFill>
                  <a:srgbClr val="ffffff"/>
                </a:solidFill>
                <a:latin typeface="Century Gothic"/>
              </a:rPr>
              <a:t>mpl_toolkits.mplot3d import Axes3D #axes3d creates a 3D axes</a:t>
            </a:r>
            <a:endParaRPr/>
          </a:p>
          <a:p>
            <a:pPr>
              <a:lnSpc>
                <a:spcPct val="100000"/>
              </a:lnSpc>
            </a:pPr>
            <a:endParaRPr/>
          </a:p>
          <a:p>
            <a:pPr>
              <a:lnSpc>
                <a:spcPct val="100000"/>
              </a:lnSpc>
            </a:pPr>
            <a:r>
              <a:rPr i="1" lang="en-GB">
                <a:solidFill>
                  <a:srgbClr val="ffffff"/>
                </a:solidFill>
                <a:latin typeface="Century Gothic"/>
              </a:rPr>
              <a:t>x,y,z = zip(*myprotein)</a:t>
            </a:r>
            <a:endParaRPr/>
          </a:p>
          <a:p>
            <a:pPr>
              <a:lnSpc>
                <a:spcPct val="100000"/>
              </a:lnSpc>
            </a:pPr>
            <a:r>
              <a:rPr lang="en-GB">
                <a:solidFill>
                  <a:srgbClr val="a6cdbc"/>
                </a:solidFill>
                <a:latin typeface="Century Gothic"/>
              </a:rPr>
              <a:t>#zip function when used with * used to separate lists of equal lengths into individual lists</a:t>
            </a:r>
            <a:endParaRPr/>
          </a:p>
          <a:p>
            <a:pPr>
              <a:lnSpc>
                <a:spcPct val="100000"/>
              </a:lnSpc>
            </a:pPr>
            <a:r>
              <a:rPr lang="en-GB">
                <a:solidFill>
                  <a:srgbClr val="a6cdbc"/>
                </a:solidFill>
                <a:latin typeface="Century Gothic"/>
              </a:rPr>
              <a:t>#here coordinate data will get assigned to respective lists </a:t>
            </a:r>
            <a:endParaRPr/>
          </a:p>
          <a:p>
            <a:pPr>
              <a:lnSpc>
                <a:spcPct val="100000"/>
              </a:lnSpc>
            </a:pPr>
            <a:endParaRPr/>
          </a:p>
          <a:p>
            <a:pPr>
              <a:lnSpc>
                <a:spcPct val="100000"/>
              </a:lnSpc>
            </a:pPr>
            <a:r>
              <a:rPr i="1" lang="en-GB">
                <a:solidFill>
                  <a:srgbClr val="ffffff"/>
                </a:solidFill>
                <a:latin typeface="Century Gothic"/>
              </a:rPr>
              <a:t>fig = plt.figure()</a:t>
            </a:r>
            <a:endParaRPr/>
          </a:p>
          <a:p>
            <a:pPr>
              <a:lnSpc>
                <a:spcPct val="100000"/>
              </a:lnSpc>
            </a:pPr>
            <a:r>
              <a:rPr i="1" lang="en-GB">
                <a:solidFill>
                  <a:srgbClr val="ffffff"/>
                </a:solidFill>
                <a:latin typeface="Century Gothic"/>
              </a:rPr>
              <a:t>ax = Axes3D(fig) </a:t>
            </a:r>
            <a:endParaRPr/>
          </a:p>
          <a:p>
            <a:pPr>
              <a:lnSpc>
                <a:spcPct val="100000"/>
              </a:lnSpc>
            </a:pPr>
            <a:r>
              <a:rPr i="1" lang="en-GB">
                <a:solidFill>
                  <a:srgbClr val="ffffff"/>
                </a:solidFill>
                <a:latin typeface="Century Gothic"/>
              </a:rPr>
              <a:t>ax.plot(x,y,z, "o")</a:t>
            </a:r>
            <a:endParaRPr/>
          </a:p>
          <a:p>
            <a:pPr>
              <a:lnSpc>
                <a:spcPct val="100000"/>
              </a:lnSpc>
            </a:pPr>
            <a:r>
              <a:rPr i="1" lang="en-GB">
                <a:solidFill>
                  <a:srgbClr val="ffffff"/>
                </a:solidFill>
                <a:latin typeface="Century Gothic"/>
              </a:rPr>
              <a:t> </a:t>
            </a:r>
            <a:r>
              <a:rPr i="1" lang="en-GB">
                <a:solidFill>
                  <a:srgbClr val="a6cdbc"/>
                </a:solidFill>
                <a:latin typeface="Century Gothic"/>
              </a:rPr>
              <a:t>#o is a default marker </a:t>
            </a:r>
            <a:endParaRPr/>
          </a:p>
          <a:p>
            <a:pPr>
              <a:lnSpc>
                <a:spcPct val="100000"/>
              </a:lnSpc>
            </a:pPr>
            <a:r>
              <a:rPr i="1" lang="en-GB">
                <a:solidFill>
                  <a:srgbClr val="ffffff"/>
                </a:solidFill>
                <a:latin typeface="Century Gothic"/>
              </a:rPr>
              <a:t>plt.show() </a:t>
            </a:r>
            <a:endParaRPr/>
          </a:p>
          <a:p>
            <a:pPr>
              <a:lnSpc>
                <a:spcPct val="100000"/>
              </a:lnSpc>
            </a:pPr>
            <a:r>
              <a:rPr i="1" lang="en-GB">
                <a:solidFill>
                  <a:srgbClr val="a6cdbc"/>
                </a:solidFill>
                <a:latin typeface="Century Gothic"/>
              </a:rPr>
              <a:t>#to show the plot</a:t>
            </a:r>
            <a:endParaRPr/>
          </a:p>
        </p:txBody>
      </p:sp>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7" name="CustomShape 1"/>
          <p:cNvSpPr/>
          <p:nvPr/>
        </p:nvSpPr>
        <p:spPr>
          <a:xfrm>
            <a:off x="649080" y="164520"/>
            <a:ext cx="10826280" cy="10087560"/>
          </a:xfrm>
          <a:prstGeom prst="rect">
            <a:avLst/>
          </a:prstGeom>
          <a:noFill/>
          <a:ln>
            <a:noFill/>
          </a:ln>
        </p:spPr>
        <p:txBody>
          <a:bodyPr lIns="90000" rIns="90000" tIns="45000" bIns="45000"/>
          <a:p>
            <a:pPr>
              <a:lnSpc>
                <a:spcPct val="100000"/>
              </a:lnSpc>
            </a:pPr>
            <a:r>
              <a:rPr lang="en-GB" sz="4400">
                <a:solidFill>
                  <a:srgbClr val="ffffff"/>
                </a:solidFill>
                <a:latin typeface="Monotype Corsiva"/>
              </a:rPr>
              <a:t>Matplotlib</a:t>
            </a:r>
            <a:endParaRPr/>
          </a:p>
          <a:p>
            <a:pPr>
              <a:lnSpc>
                <a:spcPct val="100000"/>
              </a:lnSpc>
            </a:pPr>
            <a:endParaRPr/>
          </a:p>
          <a:p>
            <a:pPr>
              <a:lnSpc>
                <a:spcPct val="100000"/>
              </a:lnSpc>
            </a:pPr>
            <a:endParaRPr/>
          </a:p>
          <a:p>
            <a:pPr>
              <a:lnSpc>
                <a:spcPct val="100000"/>
              </a:lnSpc>
              <a:buFont typeface="Arial"/>
              <a:buChar char="•"/>
            </a:pPr>
            <a:r>
              <a:rPr lang="en-GB">
                <a:solidFill>
                  <a:srgbClr val="ffffff"/>
                </a:solidFill>
                <a:latin typeface="Century Gothic"/>
              </a:rPr>
              <a:t>Plotting library in python </a:t>
            </a:r>
            <a:endParaRPr/>
          </a:p>
          <a:p>
            <a:pPr>
              <a:lnSpc>
                <a:spcPct val="100000"/>
              </a:lnSpc>
            </a:pPr>
            <a:endParaRPr/>
          </a:p>
          <a:p>
            <a:pPr>
              <a:lnSpc>
                <a:spcPct val="100000"/>
              </a:lnSpc>
              <a:buFont typeface="Arial"/>
              <a:buChar char="•"/>
            </a:pPr>
            <a:r>
              <a:rPr lang="en-GB">
                <a:solidFill>
                  <a:srgbClr val="ffffff"/>
                </a:solidFill>
                <a:latin typeface="Century Gothic"/>
              </a:rPr>
              <a:t>Creates 2D (line, scatter, histogram)and 3D (surface, quiver, contour)plots</a:t>
            </a:r>
            <a:endParaRPr/>
          </a:p>
          <a:p>
            <a:pPr>
              <a:lnSpc>
                <a:spcPct val="100000"/>
              </a:lnSpc>
            </a:pPr>
            <a:endParaRPr/>
          </a:p>
          <a:p>
            <a:pPr>
              <a:lnSpc>
                <a:spcPct val="100000"/>
              </a:lnSpc>
              <a:buFont typeface="Arial"/>
              <a:buChar char="•"/>
            </a:pPr>
            <a:r>
              <a:rPr lang="en-GB">
                <a:solidFill>
                  <a:srgbClr val="ffffff"/>
                </a:solidFill>
                <a:latin typeface="Century Gothic"/>
              </a:rPr>
              <a:t>I used module “pyplot” (python with matlab interface)</a:t>
            </a:r>
            <a:endParaRPr/>
          </a:p>
          <a:p>
            <a:pPr>
              <a:lnSpc>
                <a:spcPct val="100000"/>
              </a:lnSpc>
            </a:pPr>
            <a:endParaRPr/>
          </a:p>
          <a:p>
            <a:pPr>
              <a:lnSpc>
                <a:spcPct val="100000"/>
              </a:lnSpc>
              <a:buFont typeface="Arial"/>
              <a:buChar char="•"/>
            </a:pPr>
            <a:r>
              <a:rPr lang="en-GB">
                <a:solidFill>
                  <a:srgbClr val="ffffff"/>
                </a:solidFill>
                <a:latin typeface="Century Gothic"/>
              </a:rPr>
              <a:t> </a:t>
            </a:r>
            <a:r>
              <a:rPr lang="en-GB">
                <a:solidFill>
                  <a:srgbClr val="ffffff"/>
                </a:solidFill>
                <a:latin typeface="Century Gothic"/>
              </a:rPr>
              <a:t>I used tool Axes.3D to obtain 2d projections of the 3d structure </a:t>
            </a:r>
            <a:endParaRPr/>
          </a:p>
          <a:p>
            <a:pPr>
              <a:lnSpc>
                <a:spcPct val="100000"/>
              </a:lnSpc>
            </a:pPr>
            <a:endParaRPr/>
          </a:p>
          <a:p>
            <a:pPr>
              <a:lnSpc>
                <a:spcPct val="100000"/>
              </a:lnSpc>
              <a:buFont typeface="Arial"/>
              <a:buChar char="•"/>
            </a:pPr>
            <a:r>
              <a:rPr lang="en-GB">
                <a:solidFill>
                  <a:srgbClr val="ffffff"/>
                </a:solidFill>
                <a:latin typeface="Century Gothic"/>
              </a:rPr>
              <a:t>For this function I am only plotting the protein and obtaining output as .png image. </a:t>
            </a: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8" name="TextShape 1"/>
          <p:cNvSpPr txBox="1"/>
          <p:nvPr/>
        </p:nvSpPr>
        <p:spPr>
          <a:xfrm>
            <a:off x="646200" y="452880"/>
            <a:ext cx="9404280" cy="1400040"/>
          </a:xfrm>
          <a:prstGeom prst="rect">
            <a:avLst/>
          </a:prstGeom>
        </p:spPr>
        <p:txBody>
          <a:bodyPr/>
          <a:p>
            <a:pPr>
              <a:lnSpc>
                <a:spcPct val="100000"/>
              </a:lnSpc>
            </a:pPr>
            <a:r>
              <a:rPr lang="en-US" sz="4200">
                <a:solidFill>
                  <a:srgbClr val="ebebeb"/>
                </a:solidFill>
                <a:latin typeface="Monotype Corsiva"/>
              </a:rPr>
              <a:t>An example Output</a:t>
            </a:r>
            <a:endParaRPr/>
          </a:p>
        </p:txBody>
      </p:sp>
      <p:sp>
        <p:nvSpPr>
          <p:cNvPr id="119" name="TextShape 2"/>
          <p:cNvSpPr txBox="1"/>
          <p:nvPr/>
        </p:nvSpPr>
        <p:spPr>
          <a:xfrm>
            <a:off x="1103400" y="2053080"/>
            <a:ext cx="8946360" cy="4195080"/>
          </a:xfrm>
          <a:prstGeom prst="rect">
            <a:avLst/>
          </a:prstGeom>
        </p:spPr>
        <p:txBody>
          <a:bodyPr/>
          <a:p>
            <a:pPr>
              <a:lnSpc>
                <a:spcPct val="100000"/>
              </a:lnSpc>
            </a:pPr>
            <a:r>
              <a:rPr lang="en-US" sz="2400">
                <a:solidFill>
                  <a:srgbClr val="ffffff"/>
                </a:solidFill>
                <a:latin typeface="Century Gothic"/>
              </a:rPr>
              <a:t>Consider the previously downloaded pdb file “4ZRY.pdb” </a:t>
            </a:r>
            <a:endParaRPr/>
          </a:p>
          <a:p>
            <a:pPr>
              <a:lnSpc>
                <a:spcPct val="100000"/>
              </a:lnSpc>
            </a:pPr>
            <a:endParaRPr/>
          </a:p>
          <a:p>
            <a:pPr>
              <a:lnSpc>
                <a:spcPct val="100000"/>
              </a:lnSpc>
            </a:pPr>
            <a:r>
              <a:rPr lang="en-US" sz="2400">
                <a:solidFill>
                  <a:srgbClr val="ffffff"/>
                </a:solidFill>
                <a:latin typeface="Century Gothic"/>
              </a:rPr>
              <a:t>When the user enters the file name in the input command, and the function is run the following image will be displayed.</a:t>
            </a:r>
            <a:endParaRPr/>
          </a:p>
          <a:p>
            <a:pPr>
              <a:lnSpc>
                <a:spcPct val="100000"/>
              </a:lnSpc>
            </a:pPr>
            <a:endParaRPr/>
          </a:p>
          <a:p>
            <a:pPr>
              <a:lnSpc>
                <a:spcPct val="100000"/>
              </a:lnSpc>
            </a:pPr>
            <a:r>
              <a:rPr lang="en-US" sz="2400">
                <a:solidFill>
                  <a:srgbClr val="ffffff"/>
                </a:solidFill>
                <a:latin typeface="Century Gothic"/>
              </a:rPr>
              <a:t>The image is interactive at the terminal and allows the user to perform basic mouse functions like rotate, zoom, pan . The user can view the tertiary structure of the protein and learn its alignment, position of coordinates. </a:t>
            </a:r>
            <a:endParaRPr/>
          </a:p>
          <a:p>
            <a:pPr>
              <a:lnSpc>
                <a:spcPct val="100000"/>
              </a:lnSpc>
            </a:pPr>
            <a:endParaRPr/>
          </a:p>
          <a:p>
            <a:pPr>
              <a:lnSpc>
                <a:spcPct val="100000"/>
              </a:lnSpc>
            </a:pPr>
            <a:endParaRPr/>
          </a:p>
          <a:p>
            <a:pPr>
              <a:lnSpc>
                <a:spcPct val="100000"/>
              </a:lnSpc>
            </a:pPr>
            <a:endParaRPr/>
          </a:p>
        </p:txBody>
      </p:sp>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pic>
        <p:nvPicPr>
          <p:cNvPr id="120" name="Picture 4" descr=""/>
          <p:cNvPicPr/>
          <p:nvPr/>
        </p:nvPicPr>
        <p:blipFill>
          <a:blip r:embed="rId1"/>
          <a:stretch>
            <a:fillRect/>
          </a:stretch>
        </p:blipFill>
        <p:spPr>
          <a:xfrm>
            <a:off x="122040" y="617400"/>
            <a:ext cx="6444720" cy="4827600"/>
          </a:xfrm>
          <a:prstGeom prst="rect">
            <a:avLst/>
          </a:prstGeom>
          <a:ln>
            <a:noFill/>
          </a:ln>
        </p:spPr>
      </p:pic>
      <p:pic>
        <p:nvPicPr>
          <p:cNvPr id="121" name="Picture 5" descr=""/>
          <p:cNvPicPr/>
          <p:nvPr/>
        </p:nvPicPr>
        <p:blipFill>
          <a:blip r:embed="rId2"/>
          <a:stretch>
            <a:fillRect/>
          </a:stretch>
        </p:blipFill>
        <p:spPr>
          <a:xfrm>
            <a:off x="6925320" y="525960"/>
            <a:ext cx="4275720" cy="3432600"/>
          </a:xfrm>
          <a:prstGeom prst="rect">
            <a:avLst/>
          </a:prstGeom>
          <a:ln>
            <a:noFill/>
          </a:ln>
        </p:spPr>
      </p:pic>
      <p:sp>
        <p:nvSpPr>
          <p:cNvPr id="122" name="CustomShape 1"/>
          <p:cNvSpPr/>
          <p:nvPr/>
        </p:nvSpPr>
        <p:spPr>
          <a:xfrm>
            <a:off x="7379280" y="4178880"/>
            <a:ext cx="3172680" cy="272880"/>
          </a:xfrm>
          <a:prstGeom prst="rect">
            <a:avLst/>
          </a:prstGeom>
          <a:noFill/>
          <a:ln>
            <a:noFill/>
          </a:ln>
        </p:spPr>
        <p:txBody>
          <a:bodyPr lIns="90000" rIns="90000" tIns="45000" bIns="45000"/>
          <a:p>
            <a:pPr>
              <a:lnSpc>
                <a:spcPct val="100000"/>
              </a:lnSpc>
            </a:pPr>
            <a:r>
              <a:rPr lang="en-GB" sz="1200">
                <a:solidFill>
                  <a:srgbClr val="ffffff"/>
                </a:solidFill>
                <a:latin typeface="Century Gothic"/>
              </a:rPr>
              <a:t>(Source: RCSB PDB)</a:t>
            </a:r>
            <a:endParaRPr/>
          </a:p>
        </p:txBody>
      </p:sp>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3" name="TextShape 1"/>
          <p:cNvSpPr txBox="1"/>
          <p:nvPr/>
        </p:nvSpPr>
        <p:spPr>
          <a:xfrm>
            <a:off x="646200" y="452880"/>
            <a:ext cx="9404280" cy="1400040"/>
          </a:xfrm>
          <a:prstGeom prst="rect">
            <a:avLst/>
          </a:prstGeom>
        </p:spPr>
        <p:txBody>
          <a:bodyPr/>
          <a:p>
            <a:pPr>
              <a:lnSpc>
                <a:spcPct val="100000"/>
              </a:lnSpc>
            </a:pPr>
            <a:r>
              <a:rPr lang="en-US" sz="4200">
                <a:solidFill>
                  <a:srgbClr val="ebebeb"/>
                </a:solidFill>
                <a:latin typeface="Monotype Corsiva"/>
              </a:rPr>
              <a:t>Discussion and scope for future work</a:t>
            </a:r>
            <a:endParaRPr/>
          </a:p>
        </p:txBody>
      </p:sp>
      <p:sp>
        <p:nvSpPr>
          <p:cNvPr id="124" name="TextShape 2"/>
          <p:cNvSpPr txBox="1"/>
          <p:nvPr/>
        </p:nvSpPr>
        <p:spPr>
          <a:xfrm>
            <a:off x="1103400" y="2053080"/>
            <a:ext cx="8946360" cy="4195080"/>
          </a:xfrm>
          <a:prstGeom prst="rect">
            <a:avLst/>
          </a:prstGeom>
        </p:spPr>
        <p:txBody>
          <a:bodyPr/>
          <a:p>
            <a:pPr>
              <a:lnSpc>
                <a:spcPct val="100000"/>
              </a:lnSpc>
            </a:pPr>
            <a:r>
              <a:rPr lang="en-US" sz="2400">
                <a:solidFill>
                  <a:srgbClr val="ffffff"/>
                </a:solidFill>
                <a:latin typeface="Century Gothic"/>
              </a:rPr>
              <a:t>In my project, I have created two functions in shell and python programming environment that allows users to understand the tertiary structure and obtain basic information about the protein such types of amino acid present and their occurrences.</a:t>
            </a:r>
            <a:endParaRPr/>
          </a:p>
          <a:p>
            <a:pPr>
              <a:lnSpc>
                <a:spcPct val="100000"/>
              </a:lnSpc>
            </a:pPr>
            <a:r>
              <a:rPr lang="en-US" sz="2400">
                <a:solidFill>
                  <a:srgbClr val="ffffff"/>
                </a:solidFill>
                <a:latin typeface="Century Gothic"/>
              </a:rPr>
              <a:t>-working with np arrays and numpy</a:t>
            </a:r>
            <a:endParaRPr/>
          </a:p>
          <a:p>
            <a:pPr>
              <a:lnSpc>
                <a:spcPct val="100000"/>
              </a:lnSpc>
            </a:pPr>
            <a:r>
              <a:rPr lang="en-US" sz="2400">
                <a:solidFill>
                  <a:srgbClr val="ffffff"/>
                </a:solidFill>
                <a:latin typeface="Century Gothic"/>
              </a:rPr>
              <a:t>-obtaining gifs</a:t>
            </a:r>
            <a:endParaRPr/>
          </a:p>
          <a:p>
            <a:pPr>
              <a:lnSpc>
                <a:spcPct val="100000"/>
              </a:lnSpc>
            </a:pPr>
            <a:r>
              <a:rPr lang="en-US" sz="2400">
                <a:solidFill>
                  <a:srgbClr val="ffffff"/>
                </a:solidFill>
                <a:latin typeface="Century Gothic"/>
              </a:rPr>
              <a:t>-More information on quaternary structures</a:t>
            </a:r>
            <a:endParaRPr/>
          </a:p>
          <a:p>
            <a:pPr>
              <a:lnSpc>
                <a:spcPct val="100000"/>
              </a:lnSpc>
            </a:pPr>
            <a:r>
              <a:rPr lang="en-US" sz="2400">
                <a:solidFill>
                  <a:srgbClr val="ffffff"/>
                </a:solidFill>
                <a:latin typeface="Century Gothic"/>
              </a:rPr>
              <a:t>-sequence alignment using biopython</a:t>
            </a:r>
            <a:endParaRPr/>
          </a:p>
        </p:txBody>
      </p:sp>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5" name="CustomShape 1"/>
          <p:cNvSpPr/>
          <p:nvPr/>
        </p:nvSpPr>
        <p:spPr>
          <a:xfrm>
            <a:off x="2194560" y="1394640"/>
            <a:ext cx="7124400" cy="639000"/>
          </a:xfrm>
          <a:prstGeom prst="rect">
            <a:avLst/>
          </a:prstGeom>
          <a:noFill/>
          <a:ln>
            <a:noFill/>
          </a:ln>
        </p:spPr>
        <p:txBody>
          <a:bodyPr lIns="90000" rIns="90000" tIns="45000" bIns="45000"/>
          <a:p>
            <a:pPr>
              <a:lnSpc>
                <a:spcPct val="100000"/>
              </a:lnSpc>
            </a:pPr>
            <a:r>
              <a:rPr lang="en-GB" sz="3600">
                <a:solidFill>
                  <a:srgbClr val="ffffff"/>
                </a:solidFill>
                <a:latin typeface="Century Gothic"/>
              </a:rPr>
              <a:t>               </a:t>
            </a:r>
            <a:r>
              <a:rPr lang="en-GB" sz="3600">
                <a:solidFill>
                  <a:srgbClr val="ffffff"/>
                </a:solidFill>
                <a:latin typeface="Century Gothic"/>
              </a:rPr>
              <a:t>Thank you ! </a:t>
            </a:r>
            <a:endParaRPr/>
          </a:p>
        </p:txBody>
      </p:sp>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2" name="TextShape 1"/>
          <p:cNvSpPr txBox="1"/>
          <p:nvPr/>
        </p:nvSpPr>
        <p:spPr>
          <a:xfrm>
            <a:off x="646200" y="452880"/>
            <a:ext cx="9404280" cy="1400040"/>
          </a:xfrm>
          <a:prstGeom prst="rect">
            <a:avLst/>
          </a:prstGeom>
        </p:spPr>
        <p:txBody>
          <a:bodyPr/>
          <a:p>
            <a:pPr>
              <a:lnSpc>
                <a:spcPct val="100000"/>
              </a:lnSpc>
            </a:pPr>
            <a:r>
              <a:rPr lang="en-US" sz="4200">
                <a:solidFill>
                  <a:srgbClr val="ebebeb"/>
                </a:solidFill>
                <a:latin typeface="Monotype Corsiva"/>
              </a:rPr>
              <a:t>An introduction</a:t>
            </a:r>
            <a:endParaRPr/>
          </a:p>
        </p:txBody>
      </p:sp>
      <p:sp>
        <p:nvSpPr>
          <p:cNvPr id="93" name="TextShape 2"/>
          <p:cNvSpPr txBox="1"/>
          <p:nvPr/>
        </p:nvSpPr>
        <p:spPr>
          <a:xfrm>
            <a:off x="640080" y="1690560"/>
            <a:ext cx="10713240" cy="4974840"/>
          </a:xfrm>
          <a:prstGeom prst="rect">
            <a:avLst/>
          </a:prstGeom>
        </p:spPr>
        <p:txBody>
          <a:bodyPr/>
          <a:p>
            <a:pPr>
              <a:lnSpc>
                <a:spcPct val="100000"/>
              </a:lnSpc>
              <a:buSzPct val="80000"/>
              <a:buFont typeface="Wingdings" charset="2"/>
              <a:buChar char=""/>
            </a:pPr>
            <a:r>
              <a:rPr lang="en-US" sz="2400">
                <a:solidFill>
                  <a:srgbClr val="ffffff"/>
                </a:solidFill>
                <a:latin typeface="Century Gothic"/>
              </a:rPr>
              <a:t>Proteins are key biological macromolecules. The functions of a protein depends on its structure. </a:t>
            </a:r>
            <a:endParaRPr/>
          </a:p>
          <a:p>
            <a:pPr>
              <a:lnSpc>
                <a:spcPct val="100000"/>
              </a:lnSpc>
            </a:pPr>
            <a:endParaRPr/>
          </a:p>
          <a:p>
            <a:pPr>
              <a:lnSpc>
                <a:spcPct val="100000"/>
              </a:lnSpc>
              <a:buSzPct val="80000"/>
              <a:buFont typeface="Wingdings" charset="2"/>
              <a:buChar char=""/>
            </a:pPr>
            <a:r>
              <a:rPr lang="en-US" sz="2400">
                <a:solidFill>
                  <a:srgbClr val="ffffff"/>
                </a:solidFill>
                <a:latin typeface="Century Gothic"/>
              </a:rPr>
              <a:t>There are various databases that provide macromolecular structure data of proteins, such as the RCSB PDB (Protein Data Bank).</a:t>
            </a:r>
            <a:endParaRPr/>
          </a:p>
          <a:p>
            <a:pPr>
              <a:lnSpc>
                <a:spcPct val="100000"/>
              </a:lnSpc>
            </a:pPr>
            <a:endParaRPr/>
          </a:p>
          <a:p>
            <a:pPr>
              <a:lnSpc>
                <a:spcPct val="100000"/>
              </a:lnSpc>
              <a:buSzPct val="80000"/>
              <a:buFont typeface="Wingdings" charset="2"/>
              <a:buChar char=""/>
            </a:pPr>
            <a:r>
              <a:rPr lang="en-US" sz="2400">
                <a:solidFill>
                  <a:srgbClr val="ffffff"/>
                </a:solidFill>
                <a:latin typeface="Century Gothic"/>
              </a:rPr>
              <a:t>A PDB file format contains lots of information about the protein such as nature of molecule, experimental studies, amino acid residues, helical structures, heterogens and most importantly, the atomic coordinates of the molecule.</a:t>
            </a:r>
            <a:endParaRPr/>
          </a:p>
          <a:p>
            <a:pPr>
              <a:lnSpc>
                <a:spcPct val="100000"/>
              </a:lnSpc>
            </a:pPr>
            <a:endParaRPr/>
          </a:p>
          <a:p>
            <a:pPr>
              <a:lnSpc>
                <a:spcPct val="100000"/>
              </a:lnSpc>
            </a:pPr>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4" name="TextShape 1"/>
          <p:cNvSpPr txBox="1"/>
          <p:nvPr/>
        </p:nvSpPr>
        <p:spPr>
          <a:xfrm>
            <a:off x="646200" y="452880"/>
            <a:ext cx="9404280" cy="1400040"/>
          </a:xfrm>
          <a:prstGeom prst="rect">
            <a:avLst/>
          </a:prstGeom>
        </p:spPr>
        <p:txBody>
          <a:bodyPr/>
          <a:p>
            <a:endParaRPr/>
          </a:p>
        </p:txBody>
      </p:sp>
      <p:pic>
        <p:nvPicPr>
          <p:cNvPr id="95" name="Content Placeholder 3" descr=""/>
          <p:cNvPicPr/>
          <p:nvPr/>
        </p:nvPicPr>
        <p:blipFill>
          <a:blip r:embed="rId1"/>
          <a:stretch>
            <a:fillRect/>
          </a:stretch>
        </p:blipFill>
        <p:spPr>
          <a:xfrm>
            <a:off x="116640" y="-48960"/>
            <a:ext cx="11953080" cy="6906600"/>
          </a:xfrm>
          <a:prstGeom prst="rect">
            <a:avLst/>
          </a:prstGeom>
          <a:ln>
            <a:noFill/>
          </a:ln>
        </p:spPr>
      </p:pic>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6" name="TextShape 1"/>
          <p:cNvSpPr txBox="1"/>
          <p:nvPr/>
        </p:nvSpPr>
        <p:spPr>
          <a:xfrm>
            <a:off x="646200" y="452880"/>
            <a:ext cx="9404280" cy="1400040"/>
          </a:xfrm>
          <a:prstGeom prst="rect">
            <a:avLst/>
          </a:prstGeom>
        </p:spPr>
        <p:txBody>
          <a:bodyPr/>
          <a:p>
            <a:pPr>
              <a:lnSpc>
                <a:spcPct val="100000"/>
              </a:lnSpc>
            </a:pPr>
            <a:r>
              <a:rPr lang="en-US" sz="4200">
                <a:solidFill>
                  <a:srgbClr val="ebebeb"/>
                </a:solidFill>
                <a:latin typeface="Monotype Corsiva"/>
              </a:rPr>
              <a:t>Aim and Objective </a:t>
            </a:r>
            <a:endParaRPr/>
          </a:p>
        </p:txBody>
      </p:sp>
      <p:sp>
        <p:nvSpPr>
          <p:cNvPr id="97" name="TextShape 2"/>
          <p:cNvSpPr txBox="1"/>
          <p:nvPr/>
        </p:nvSpPr>
        <p:spPr>
          <a:xfrm>
            <a:off x="838080" y="1389960"/>
            <a:ext cx="10515240" cy="5028840"/>
          </a:xfrm>
          <a:prstGeom prst="rect">
            <a:avLst/>
          </a:prstGeom>
        </p:spPr>
        <p:txBody>
          <a:bodyPr/>
          <a:p>
            <a:pPr>
              <a:lnSpc>
                <a:spcPct val="100000"/>
              </a:lnSpc>
            </a:pPr>
            <a:endParaRPr/>
          </a:p>
          <a:p>
            <a:pPr>
              <a:lnSpc>
                <a:spcPct val="100000"/>
              </a:lnSpc>
            </a:pPr>
            <a:r>
              <a:rPr lang="en-US" sz="3400">
                <a:solidFill>
                  <a:srgbClr val="ffffff"/>
                </a:solidFill>
                <a:latin typeface="Century Gothic"/>
              </a:rPr>
              <a:t>The aim of my project is to create functions using python and shell scripting language that will :</a:t>
            </a:r>
            <a:endParaRPr/>
          </a:p>
          <a:p>
            <a:pPr>
              <a:lnSpc>
                <a:spcPct val="100000"/>
              </a:lnSpc>
            </a:pPr>
            <a:endParaRPr/>
          </a:p>
          <a:p>
            <a:pPr>
              <a:lnSpc>
                <a:spcPct val="100000"/>
              </a:lnSpc>
            </a:pPr>
            <a:r>
              <a:rPr lang="en-US" sz="3400">
                <a:solidFill>
                  <a:srgbClr val="ffffff"/>
                </a:solidFill>
                <a:latin typeface="Century Gothic"/>
              </a:rPr>
              <a:t>1. Download pdb files from the database and store to drive.</a:t>
            </a:r>
            <a:endParaRPr/>
          </a:p>
          <a:p>
            <a:pPr>
              <a:lnSpc>
                <a:spcPct val="100000"/>
              </a:lnSpc>
            </a:pPr>
            <a:r>
              <a:rPr lang="en-US" sz="3400">
                <a:solidFill>
                  <a:srgbClr val="ffffff"/>
                </a:solidFill>
                <a:latin typeface="Century Gothic"/>
              </a:rPr>
              <a:t>2. Parse out the atomic coordinate information from a PDB file. </a:t>
            </a:r>
            <a:endParaRPr/>
          </a:p>
          <a:p>
            <a:pPr>
              <a:lnSpc>
                <a:spcPct val="100000"/>
              </a:lnSpc>
            </a:pPr>
            <a:r>
              <a:rPr lang="en-US" sz="3400">
                <a:solidFill>
                  <a:srgbClr val="ffffff"/>
                </a:solidFill>
                <a:latin typeface="Century Gothic"/>
              </a:rPr>
              <a:t>3. Display the protein on a three-dimensional axis.</a:t>
            </a:r>
            <a:endParaRPr/>
          </a:p>
          <a:p>
            <a:pPr>
              <a:lnSpc>
                <a:spcPct val="100000"/>
              </a:lnSpc>
            </a:pPr>
            <a:r>
              <a:rPr lang="en-US" sz="3400">
                <a:solidFill>
                  <a:srgbClr val="ffffff"/>
                </a:solidFill>
                <a:latin typeface="Century Gothic"/>
              </a:rPr>
              <a:t>4. Display amino acid and occurrences in the protein.</a:t>
            </a: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r>
              <a:rPr lang="en-US" sz="2000">
                <a:solidFill>
                  <a:srgbClr val="ffffff"/>
                </a:solidFill>
                <a:latin typeface="Century Gothic"/>
              </a:rPr>
              <a:t> </a:t>
            </a:r>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8" name="CustomShape 1"/>
          <p:cNvSpPr/>
          <p:nvPr/>
        </p:nvSpPr>
        <p:spPr>
          <a:xfrm>
            <a:off x="2565720" y="843480"/>
            <a:ext cx="6143040" cy="1233720"/>
          </a:xfrm>
          <a:prstGeom prst="flowChartProcess">
            <a:avLst/>
          </a:prstGeom>
          <a:solidFill>
            <a:srgbClr val="b01513"/>
          </a:solidFill>
          <a:ln w="19080">
            <a:noFill/>
          </a:ln>
        </p:spPr>
        <p:txBody>
          <a:bodyPr lIns="90000" rIns="90000" tIns="45000" bIns="45000" anchor="ctr"/>
          <a:p>
            <a:pPr algn="ctr">
              <a:lnSpc>
                <a:spcPct val="100000"/>
              </a:lnSpc>
            </a:pPr>
            <a:r>
              <a:rPr lang="en-GB" sz="4400">
                <a:solidFill>
                  <a:srgbClr val="ffffff"/>
                </a:solidFill>
                <a:latin typeface="Monotype Corsiva"/>
              </a:rPr>
              <a:t>WORKFLOW</a:t>
            </a:r>
            <a:endParaRPr/>
          </a:p>
        </p:txBody>
      </p:sp>
      <p:sp>
        <p:nvSpPr>
          <p:cNvPr id="99" name="CustomShape 2"/>
          <p:cNvSpPr/>
          <p:nvPr/>
        </p:nvSpPr>
        <p:spPr>
          <a:xfrm>
            <a:off x="4025880" y="3020040"/>
            <a:ext cx="3222360" cy="1218600"/>
          </a:xfrm>
          <a:prstGeom prst="flowChartProcess">
            <a:avLst/>
          </a:prstGeom>
          <a:solidFill>
            <a:srgbClr val="b01513"/>
          </a:solidFill>
          <a:ln w="19080">
            <a:noFill/>
          </a:ln>
        </p:spPr>
        <p:txBody>
          <a:bodyPr lIns="90000" rIns="90000" tIns="45000" bIns="45000" anchor="ctr"/>
          <a:p>
            <a:pPr algn="ctr">
              <a:lnSpc>
                <a:spcPct val="100000"/>
              </a:lnSpc>
            </a:pPr>
            <a:r>
              <a:rPr lang="en-GB" sz="3600">
                <a:solidFill>
                  <a:srgbClr val="ffffff"/>
                </a:solidFill>
                <a:latin typeface="Century Gothic"/>
              </a:rPr>
              <a:t>Shell function</a:t>
            </a:r>
            <a:endParaRPr/>
          </a:p>
        </p:txBody>
      </p:sp>
      <p:sp>
        <p:nvSpPr>
          <p:cNvPr id="100" name="CustomShape 3"/>
          <p:cNvSpPr/>
          <p:nvPr/>
        </p:nvSpPr>
        <p:spPr>
          <a:xfrm>
            <a:off x="3786480" y="5181480"/>
            <a:ext cx="3515040" cy="1212480"/>
          </a:xfrm>
          <a:prstGeom prst="flowChartProcess">
            <a:avLst/>
          </a:prstGeom>
          <a:solidFill>
            <a:srgbClr val="b01513"/>
          </a:solidFill>
          <a:ln w="19080">
            <a:noFill/>
          </a:ln>
        </p:spPr>
        <p:txBody>
          <a:bodyPr lIns="90000" rIns="90000" tIns="45000" bIns="45000" anchor="ctr"/>
          <a:p>
            <a:pPr algn="ctr">
              <a:lnSpc>
                <a:spcPct val="100000"/>
              </a:lnSpc>
            </a:pPr>
            <a:r>
              <a:rPr lang="en-GB" sz="3600">
                <a:solidFill>
                  <a:srgbClr val="ffffff"/>
                </a:solidFill>
                <a:latin typeface="Century Gothic"/>
              </a:rPr>
              <a:t>Python function</a:t>
            </a:r>
            <a:endParaRPr/>
          </a:p>
        </p:txBody>
      </p:sp>
      <p:sp>
        <p:nvSpPr>
          <p:cNvPr id="101" name="CustomShape 4"/>
          <p:cNvSpPr/>
          <p:nvPr/>
        </p:nvSpPr>
        <p:spPr>
          <a:xfrm>
            <a:off x="5312520" y="2340720"/>
            <a:ext cx="324360" cy="539280"/>
          </a:xfrm>
          <a:prstGeom prst="downArrow">
            <a:avLst>
              <a:gd name="adj1" fmla="val 50000"/>
              <a:gd name="adj2" fmla="val 50000"/>
            </a:avLst>
          </a:prstGeom>
          <a:solidFill>
            <a:srgbClr val="b01513"/>
          </a:solidFill>
          <a:ln w="19080">
            <a:solidFill>
              <a:srgbClr val="820f0e"/>
            </a:solidFill>
            <a:round/>
          </a:ln>
        </p:spPr>
      </p:sp>
      <p:sp>
        <p:nvSpPr>
          <p:cNvPr id="102" name="CustomShape 5"/>
          <p:cNvSpPr/>
          <p:nvPr/>
        </p:nvSpPr>
        <p:spPr>
          <a:xfrm>
            <a:off x="5394960" y="4407480"/>
            <a:ext cx="356400" cy="585000"/>
          </a:xfrm>
          <a:prstGeom prst="downArrow">
            <a:avLst>
              <a:gd name="adj1" fmla="val 50000"/>
              <a:gd name="adj2" fmla="val 50000"/>
            </a:avLst>
          </a:prstGeom>
          <a:solidFill>
            <a:srgbClr val="b01513"/>
          </a:solidFill>
          <a:ln w="19080">
            <a:solidFill>
              <a:srgbClr val="820f0e"/>
            </a:solidFill>
            <a:round/>
          </a:ln>
        </p:spPr>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3" name="TextShape 1"/>
          <p:cNvSpPr txBox="1"/>
          <p:nvPr/>
        </p:nvSpPr>
        <p:spPr>
          <a:xfrm>
            <a:off x="646200" y="452880"/>
            <a:ext cx="9404280" cy="1400040"/>
          </a:xfrm>
          <a:prstGeom prst="rect">
            <a:avLst/>
          </a:prstGeom>
        </p:spPr>
        <p:txBody>
          <a:bodyPr/>
          <a:p>
            <a:pPr>
              <a:lnSpc>
                <a:spcPct val="100000"/>
              </a:lnSpc>
            </a:pPr>
            <a:r>
              <a:rPr lang="en-US" sz="4200">
                <a:solidFill>
                  <a:srgbClr val="ebebeb"/>
                </a:solidFill>
                <a:latin typeface="Monotype Corsiva"/>
              </a:rPr>
              <a:t>Shell function</a:t>
            </a:r>
            <a:endParaRPr/>
          </a:p>
        </p:txBody>
      </p:sp>
      <p:sp>
        <p:nvSpPr>
          <p:cNvPr id="104" name="TextShape 2"/>
          <p:cNvSpPr txBox="1"/>
          <p:nvPr/>
        </p:nvSpPr>
        <p:spPr>
          <a:xfrm>
            <a:off x="1103400" y="2053080"/>
            <a:ext cx="8946360" cy="4195080"/>
          </a:xfrm>
          <a:prstGeom prst="rect">
            <a:avLst/>
          </a:prstGeom>
        </p:spPr>
        <p:txBody>
          <a:bodyPr/>
          <a:p>
            <a:pPr>
              <a:lnSpc>
                <a:spcPct val="100000"/>
              </a:lnSpc>
            </a:pPr>
            <a:r>
              <a:rPr lang="en-US" sz="2400">
                <a:solidFill>
                  <a:srgbClr val="ffffff"/>
                </a:solidFill>
                <a:latin typeface="Century Gothic"/>
              </a:rPr>
              <a:t>A shell function was created using a bash script: “script1.sh”</a:t>
            </a:r>
            <a:endParaRPr/>
          </a:p>
          <a:p>
            <a:pPr>
              <a:lnSpc>
                <a:spcPct val="100000"/>
              </a:lnSpc>
            </a:pPr>
            <a:endParaRPr/>
          </a:p>
          <a:p>
            <a:pPr>
              <a:lnSpc>
                <a:spcPct val="100000"/>
              </a:lnSpc>
            </a:pPr>
            <a:r>
              <a:rPr lang="en-US" sz="2400">
                <a:solidFill>
                  <a:srgbClr val="ffffff"/>
                </a:solidFill>
                <a:latin typeface="Century Gothic"/>
              </a:rPr>
              <a:t>The function :</a:t>
            </a:r>
            <a:endParaRPr/>
          </a:p>
          <a:p>
            <a:pPr>
              <a:lnSpc>
                <a:spcPct val="100000"/>
              </a:lnSpc>
              <a:buSzPct val="80000"/>
              <a:buFont typeface="Wingdings 3" charset="2"/>
              <a:buAutoNum type="arabicPeriod"/>
            </a:pPr>
            <a:r>
              <a:rPr lang="en-US" sz="2400">
                <a:solidFill>
                  <a:srgbClr val="ffffff"/>
                </a:solidFill>
                <a:latin typeface="Century Gothic"/>
              </a:rPr>
              <a:t>Retrieves the respective pdb file from the internet using the protein code provided by the user and downloads the file under filename (userinputcode.pdb)</a:t>
            </a:r>
            <a:endParaRPr/>
          </a:p>
          <a:p>
            <a:pPr>
              <a:lnSpc>
                <a:spcPct val="100000"/>
              </a:lnSpc>
            </a:pPr>
            <a:r>
              <a:rPr b="1" lang="en-US" sz="2400">
                <a:solidFill>
                  <a:srgbClr val="ffffff"/>
                </a:solidFill>
                <a:latin typeface="Century Gothic"/>
              </a:rPr>
              <a:t>    “</a:t>
            </a:r>
            <a:r>
              <a:rPr b="1" lang="en-US" sz="2400">
                <a:solidFill>
                  <a:srgbClr val="ffffff"/>
                </a:solidFill>
                <a:latin typeface="Century Gothic"/>
              </a:rPr>
              <a:t>cUrl --remotename ” </a:t>
            </a:r>
            <a:r>
              <a:rPr lang="en-US" sz="2400">
                <a:solidFill>
                  <a:srgbClr val="ffffff"/>
                </a:solidFill>
                <a:latin typeface="Century Gothic"/>
              </a:rPr>
              <a:t>command </a:t>
            </a:r>
            <a:endParaRPr/>
          </a:p>
          <a:p>
            <a:pPr algn="just">
              <a:lnSpc>
                <a:spcPct val="100000"/>
              </a:lnSpc>
            </a:pPr>
            <a:r>
              <a:rPr lang="en-US" sz="2400">
                <a:solidFill>
                  <a:srgbClr val="ffffff"/>
                </a:solidFill>
                <a:latin typeface="Century Gothic"/>
              </a:rPr>
              <a:t>2.  Searches the file for numerical position data of amino acids using  </a:t>
            </a:r>
            <a:r>
              <a:rPr b="1" lang="en-US" sz="2400">
                <a:solidFill>
                  <a:srgbClr val="ffffff"/>
                </a:solidFill>
                <a:latin typeface="Century Gothic"/>
              </a:rPr>
              <a:t>grep</a:t>
            </a:r>
            <a:r>
              <a:rPr lang="en-US" sz="2400">
                <a:solidFill>
                  <a:srgbClr val="ffffff"/>
                </a:solidFill>
                <a:latin typeface="Century Gothic"/>
              </a:rPr>
              <a:t>, counts the number of times the amino acids occur and displays to user </a:t>
            </a:r>
            <a:endParaRPr/>
          </a:p>
          <a:p>
            <a:pPr>
              <a:lnSpc>
                <a:spcPct val="100000"/>
              </a:lnSpc>
            </a:pPr>
            <a:endParaRPr/>
          </a:p>
          <a:p>
            <a:pPr>
              <a:lnSpc>
                <a:spcPct val="100000"/>
              </a:lnSpc>
            </a:pPr>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5" name="TextShape 1"/>
          <p:cNvSpPr txBox="1"/>
          <p:nvPr/>
        </p:nvSpPr>
        <p:spPr>
          <a:xfrm>
            <a:off x="1103400" y="2053080"/>
            <a:ext cx="8946360" cy="4195080"/>
          </a:xfrm>
          <a:prstGeom prst="rect">
            <a:avLst/>
          </a:prstGeom>
        </p:spPr>
        <p:txBody>
          <a:bodyPr/>
          <a:p>
            <a:pPr>
              <a:lnSpc>
                <a:spcPct val="100000"/>
              </a:lnSpc>
            </a:pPr>
            <a:endParaRPr/>
          </a:p>
          <a:p>
            <a:pPr>
              <a:lnSpc>
                <a:spcPct val="100000"/>
              </a:lnSpc>
            </a:pPr>
            <a:r>
              <a:rPr lang="en-US" sz="2400">
                <a:solidFill>
                  <a:srgbClr val="ffffff"/>
                </a:solidFill>
                <a:latin typeface="Century Gothic"/>
              </a:rPr>
              <a:t> </a:t>
            </a:r>
            <a:r>
              <a:rPr lang="en-US" sz="2400">
                <a:solidFill>
                  <a:srgbClr val="ffffff"/>
                </a:solidFill>
                <a:latin typeface="Century Gothic"/>
              </a:rPr>
              <a:t>URL format for pdb file: </a:t>
            </a:r>
            <a:r>
              <a:rPr lang="en-US" sz="2400" u="sng">
                <a:solidFill>
                  <a:srgbClr val="58c1ba"/>
                </a:solidFill>
                <a:latin typeface="Century Gothic"/>
              </a:rPr>
              <a:t>https://files.rcsb.org/view</a:t>
            </a:r>
            <a:r>
              <a:rPr lang="en-US" sz="2400" u="sng">
                <a:solidFill>
                  <a:srgbClr val="58c1ba"/>
                </a:solidFill>
                <a:latin typeface="Century Gothic"/>
              </a:rPr>
              <a:t>/(variable</a:t>
            </a:r>
            <a:r>
              <a:rPr lang="en-US" sz="2400">
                <a:solidFill>
                  <a:srgbClr val="ffffff"/>
                </a:solidFill>
                <a:latin typeface="Century Gothic"/>
              </a:rPr>
              <a:t>).pdb</a:t>
            </a:r>
            <a:endParaRPr/>
          </a:p>
          <a:p>
            <a:pPr>
              <a:lnSpc>
                <a:spcPct val="100000"/>
              </a:lnSpc>
            </a:pPr>
            <a:endParaRPr/>
          </a:p>
          <a:p>
            <a:pPr>
              <a:lnSpc>
                <a:spcPct val="100000"/>
              </a:lnSpc>
            </a:pPr>
            <a:endParaRPr/>
          </a:p>
          <a:p>
            <a:pPr>
              <a:lnSpc>
                <a:spcPct val="100000"/>
              </a:lnSpc>
            </a:pPr>
            <a:endParaRPr/>
          </a:p>
          <a:p>
            <a:pPr>
              <a:lnSpc>
                <a:spcPct val="100000"/>
              </a:lnSpc>
            </a:pPr>
            <a:r>
              <a:rPr lang="en-US" sz="2400">
                <a:solidFill>
                  <a:srgbClr val="ffffff"/>
                </a:solidFill>
                <a:latin typeface="Century Gothic"/>
              </a:rPr>
              <a:t>ATOM...  9     HA  </a:t>
            </a:r>
            <a:r>
              <a:rPr b="1" lang="en-US" sz="2400">
                <a:solidFill>
                  <a:srgbClr val="b04a0e"/>
                </a:solidFill>
                <a:latin typeface="Century Gothic"/>
              </a:rPr>
              <a:t>LEU A 347</a:t>
            </a:r>
            <a:r>
              <a:rPr lang="en-US" sz="2400">
                <a:solidFill>
                  <a:srgbClr val="ffffff"/>
                </a:solidFill>
                <a:latin typeface="Century Gothic"/>
              </a:rPr>
              <a:t>      34.823 -35.400 -13.896  1.00550.00      H  </a:t>
            </a:r>
            <a:endParaRPr/>
          </a:p>
          <a:p>
            <a:pPr>
              <a:lnSpc>
                <a:spcPct val="100000"/>
              </a:lnSpc>
            </a:pPr>
            <a:r>
              <a:rPr lang="en-US" sz="2400">
                <a:solidFill>
                  <a:srgbClr val="ffffff"/>
                </a:solidFill>
                <a:latin typeface="Century Gothic"/>
              </a:rPr>
              <a:t>ATOM...  10  HB2 </a:t>
            </a:r>
            <a:r>
              <a:rPr b="1" lang="en-US" sz="2400">
                <a:solidFill>
                  <a:srgbClr val="b04a0e"/>
                </a:solidFill>
                <a:latin typeface="Century Gothic"/>
              </a:rPr>
              <a:t>LEU A 347     </a:t>
            </a:r>
            <a:r>
              <a:rPr lang="en-US" sz="2400">
                <a:solidFill>
                  <a:srgbClr val="ffffff"/>
                </a:solidFill>
                <a:latin typeface="Century Gothic"/>
              </a:rPr>
              <a:t>33.572 -33.207 -12.654  1.00550.00       H </a:t>
            </a:r>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6" name="TextShape 1"/>
          <p:cNvSpPr txBox="1"/>
          <p:nvPr/>
        </p:nvSpPr>
        <p:spPr>
          <a:xfrm>
            <a:off x="646200" y="452880"/>
            <a:ext cx="9404280" cy="1400040"/>
          </a:xfrm>
          <a:prstGeom prst="rect">
            <a:avLst/>
          </a:prstGeom>
        </p:spPr>
        <p:txBody>
          <a:bodyPr/>
          <a:p>
            <a:pPr>
              <a:lnSpc>
                <a:spcPct val="100000"/>
              </a:lnSpc>
            </a:pPr>
            <a:r>
              <a:rPr lang="en-US" sz="4200">
                <a:solidFill>
                  <a:srgbClr val="ebebeb"/>
                </a:solidFill>
                <a:latin typeface="Monotype Corsiva"/>
              </a:rPr>
              <a:t>script1.sh</a:t>
            </a:r>
            <a:endParaRPr/>
          </a:p>
        </p:txBody>
      </p:sp>
      <p:sp>
        <p:nvSpPr>
          <p:cNvPr id="107" name="CustomShape 2"/>
          <p:cNvSpPr/>
          <p:nvPr/>
        </p:nvSpPr>
        <p:spPr>
          <a:xfrm>
            <a:off x="884160" y="1527120"/>
            <a:ext cx="10316880" cy="4753800"/>
          </a:xfrm>
          <a:prstGeom prst="rect">
            <a:avLst/>
          </a:prstGeom>
          <a:solidFill>
            <a:srgbClr val="000000"/>
          </a:solidFill>
          <a:ln>
            <a:noFill/>
          </a:ln>
        </p:spPr>
        <p:txBody>
          <a:bodyPr lIns="90000" rIns="90000" tIns="45000" bIns="45000"/>
          <a:p>
            <a:pPr>
              <a:lnSpc>
                <a:spcPct val="100000"/>
              </a:lnSpc>
            </a:pPr>
            <a:r>
              <a:rPr i="1" lang="en-GB">
                <a:solidFill>
                  <a:srgbClr val="ffffff"/>
                </a:solidFill>
                <a:latin typeface="Century Gothic"/>
              </a:rPr>
              <a:t>#!/bin/bash</a:t>
            </a:r>
            <a:endParaRPr/>
          </a:p>
          <a:p>
            <a:pPr>
              <a:lnSpc>
                <a:spcPct val="100000"/>
              </a:lnSpc>
            </a:pPr>
            <a:endParaRPr/>
          </a:p>
          <a:p>
            <a:pPr>
              <a:lnSpc>
                <a:spcPct val="100000"/>
              </a:lnSpc>
            </a:pPr>
            <a:r>
              <a:rPr i="1" lang="en-GB">
                <a:solidFill>
                  <a:srgbClr val="ffffff"/>
                </a:solidFill>
                <a:latin typeface="Century Gothic"/>
              </a:rPr>
              <a:t>echo "Enter proteincode and press [ENTER]:"</a:t>
            </a:r>
            <a:endParaRPr/>
          </a:p>
          <a:p>
            <a:pPr>
              <a:lnSpc>
                <a:spcPct val="100000"/>
              </a:lnSpc>
            </a:pPr>
            <a:r>
              <a:rPr lang="en-GB">
                <a:solidFill>
                  <a:srgbClr val="a6cdbc"/>
                </a:solidFill>
                <a:latin typeface="Century Gothic"/>
              </a:rPr>
              <a:t>#to obtain user input</a:t>
            </a:r>
            <a:endParaRPr/>
          </a:p>
          <a:p>
            <a:pPr>
              <a:lnSpc>
                <a:spcPct val="100000"/>
              </a:lnSpc>
            </a:pPr>
            <a:endParaRPr/>
          </a:p>
          <a:p>
            <a:pPr>
              <a:lnSpc>
                <a:spcPct val="100000"/>
              </a:lnSpc>
            </a:pPr>
            <a:r>
              <a:rPr i="1" lang="en-GB">
                <a:solidFill>
                  <a:srgbClr val="ffffff"/>
                </a:solidFill>
                <a:latin typeface="Century Gothic"/>
              </a:rPr>
              <a:t>read proteincode</a:t>
            </a:r>
            <a:endParaRPr/>
          </a:p>
          <a:p>
            <a:pPr>
              <a:lnSpc>
                <a:spcPct val="100000"/>
              </a:lnSpc>
            </a:pPr>
            <a:endParaRPr/>
          </a:p>
          <a:p>
            <a:pPr>
              <a:lnSpc>
                <a:spcPct val="100000"/>
              </a:lnSpc>
            </a:pPr>
            <a:r>
              <a:rPr i="1" lang="en-GB">
                <a:solidFill>
                  <a:srgbClr val="ffffff"/>
                </a:solidFill>
                <a:latin typeface="Century Gothic"/>
              </a:rPr>
              <a:t>$proteincode= proteincode</a:t>
            </a:r>
            <a:endParaRPr/>
          </a:p>
          <a:p>
            <a:pPr>
              <a:lnSpc>
                <a:spcPct val="100000"/>
              </a:lnSpc>
            </a:pPr>
            <a:r>
              <a:rPr lang="en-GB">
                <a:solidFill>
                  <a:srgbClr val="a6cdbc"/>
                </a:solidFill>
                <a:latin typeface="Century Gothic"/>
              </a:rPr>
              <a:t>#to assign a variable to user input</a:t>
            </a:r>
            <a:endParaRPr/>
          </a:p>
          <a:p>
            <a:pPr>
              <a:lnSpc>
                <a:spcPct val="100000"/>
              </a:lnSpc>
            </a:pPr>
            <a:endParaRPr/>
          </a:p>
          <a:p>
            <a:pPr>
              <a:lnSpc>
                <a:spcPct val="100000"/>
              </a:lnSpc>
            </a:pPr>
            <a:r>
              <a:rPr i="1" lang="en-GB">
                <a:solidFill>
                  <a:srgbClr val="ffffff"/>
                </a:solidFill>
                <a:latin typeface="Century Gothic"/>
              </a:rPr>
              <a:t>curl --remote-name https://files.rcsb.org/view/$proteincode.pdb</a:t>
            </a:r>
            <a:endParaRPr/>
          </a:p>
          <a:p>
            <a:pPr>
              <a:lnSpc>
                <a:spcPct val="100000"/>
              </a:lnSpc>
            </a:pPr>
            <a:r>
              <a:rPr lang="en-GB">
                <a:solidFill>
                  <a:srgbClr val="a6cdbc"/>
                </a:solidFill>
                <a:latin typeface="Century Gothic"/>
              </a:rPr>
              <a:t>#curl function with remote name for downloading any .pdb code file (defined by variable) from the website</a:t>
            </a:r>
            <a:endParaRPr/>
          </a:p>
          <a:p>
            <a:pPr>
              <a:lnSpc>
                <a:spcPct val="100000"/>
              </a:lnSpc>
            </a:pPr>
            <a:endParaRPr/>
          </a:p>
          <a:p>
            <a:pPr>
              <a:lnSpc>
                <a:spcPct val="100000"/>
              </a:lnSpc>
            </a:pPr>
            <a:r>
              <a:rPr i="1" lang="en-GB">
                <a:solidFill>
                  <a:srgbClr val="ffffff"/>
                </a:solidFill>
                <a:latin typeface="Century Gothic"/>
              </a:rPr>
              <a:t>grep ATOM $proteincode.pdb | grep -v REMARK | cut -c 18-21,24-26 | sort | uniq | cut -f 1 -d " " | uniq -c | sort -nr</a:t>
            </a:r>
            <a:endParaRPr/>
          </a:p>
          <a:p>
            <a:pPr>
              <a:lnSpc>
                <a:spcPct val="100000"/>
              </a:lnSpc>
            </a:pPr>
            <a:r>
              <a:rPr lang="en-GB">
                <a:solidFill>
                  <a:srgbClr val="a6cdbc"/>
                </a:solidFill>
                <a:latin typeface="Century Gothic"/>
              </a:rPr>
              <a:t>#to display amino acid occurrence in the protein on the interface</a:t>
            </a:r>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8" name="TextShape 1"/>
          <p:cNvSpPr txBox="1"/>
          <p:nvPr/>
        </p:nvSpPr>
        <p:spPr>
          <a:xfrm>
            <a:off x="646200" y="452880"/>
            <a:ext cx="9404280" cy="1400040"/>
          </a:xfrm>
          <a:prstGeom prst="rect">
            <a:avLst/>
          </a:prstGeom>
        </p:spPr>
        <p:txBody>
          <a:bodyPr/>
          <a:p>
            <a:pPr>
              <a:lnSpc>
                <a:spcPct val="100000"/>
              </a:lnSpc>
            </a:pPr>
            <a:r>
              <a:rPr lang="en-US" sz="4200">
                <a:solidFill>
                  <a:srgbClr val="ebebeb"/>
                </a:solidFill>
                <a:latin typeface="Monotype Corsiva"/>
              </a:rPr>
              <a:t>An example output :</a:t>
            </a:r>
            <a:endParaRPr/>
          </a:p>
        </p:txBody>
      </p:sp>
      <p:sp>
        <p:nvSpPr>
          <p:cNvPr id="109" name="TextShape 2"/>
          <p:cNvSpPr txBox="1"/>
          <p:nvPr/>
        </p:nvSpPr>
        <p:spPr>
          <a:xfrm>
            <a:off x="1103400" y="2053080"/>
            <a:ext cx="8946360" cy="4195080"/>
          </a:xfrm>
          <a:prstGeom prst="rect">
            <a:avLst/>
          </a:prstGeom>
        </p:spPr>
        <p:txBody>
          <a:bodyPr/>
          <a:p>
            <a:pPr>
              <a:lnSpc>
                <a:spcPct val="100000"/>
              </a:lnSpc>
            </a:pPr>
            <a:r>
              <a:rPr lang="en-US" sz="2400">
                <a:solidFill>
                  <a:srgbClr val="ffffff"/>
                </a:solidFill>
                <a:latin typeface="Century Gothic"/>
              </a:rPr>
              <a:t>The function will ask the user for a protein code </a:t>
            </a:r>
            <a:endParaRPr/>
          </a:p>
          <a:p>
            <a:pPr>
              <a:lnSpc>
                <a:spcPct val="100000"/>
              </a:lnSpc>
            </a:pPr>
            <a:r>
              <a:rPr lang="en-US" sz="2400">
                <a:solidFill>
                  <a:srgbClr val="ffffff"/>
                </a:solidFill>
                <a:latin typeface="Century Gothic"/>
              </a:rPr>
              <a:t>The user must enter the pdb id of any protein he wants to analyse or visualise . </a:t>
            </a:r>
            <a:endParaRPr/>
          </a:p>
          <a:p>
            <a:pPr>
              <a:lnSpc>
                <a:spcPct val="100000"/>
              </a:lnSpc>
            </a:pPr>
            <a:endParaRPr/>
          </a:p>
          <a:p>
            <a:pPr>
              <a:lnSpc>
                <a:spcPct val="100000"/>
              </a:lnSpc>
            </a:pPr>
            <a:r>
              <a:rPr lang="en-US" sz="2400">
                <a:solidFill>
                  <a:srgbClr val="ffffff"/>
                </a:solidFill>
                <a:latin typeface="Century Gothic"/>
              </a:rPr>
              <a:t>Example : “4ZRY” (Crystal structure of human intermediate filament  proteins keratin 1 (KRT1) and keratin 10 (KRT10))</a:t>
            </a:r>
            <a:endParaRPr/>
          </a:p>
          <a:p>
            <a:pPr>
              <a:lnSpc>
                <a:spcPct val="100000"/>
              </a:lnSpc>
            </a:pPr>
            <a:endParaRPr/>
          </a:p>
          <a:p>
            <a:pPr>
              <a:lnSpc>
                <a:spcPct val="100000"/>
              </a:lnSpc>
            </a:pPr>
            <a:r>
              <a:rPr lang="en-US" sz="2400">
                <a:solidFill>
                  <a:srgbClr val="ffffff"/>
                </a:solidFill>
                <a:latin typeface="Century Gothic"/>
              </a:rPr>
              <a:t>The function runs and the user is provided with information such as types of amino acids and their occurrences in the protein.</a:t>
            </a: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p:txBody>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